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8288000" cy="10287000"/>
  <p:notesSz cx="6858000" cy="9144000"/>
  <p:embeddedFontLst>
    <p:embeddedFont>
      <p:font typeface="Doublebass Bold" charset="1" panose="02000506000000020004"/>
      <p:regular r:id="rId48"/>
    </p:embeddedFont>
    <p:embeddedFont>
      <p:font typeface="Cocomat Pro" charset="1" panose="00000500000000000000"/>
      <p:regular r:id="rId49"/>
    </p:embeddedFont>
    <p:embeddedFont>
      <p:font typeface="Doublebass" charset="1" panose="02000506000000020004"/>
      <p:regular r:id="rId50"/>
    </p:embeddedFont>
    <p:embeddedFont>
      <p:font typeface="Hangyaboly" charset="1" panose="00000500000000000000"/>
      <p:regular r:id="rId51"/>
    </p:embeddedFont>
    <p:embeddedFont>
      <p:font typeface="Yesteryear" charset="1" panose="03020802040607070802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jpe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svg" Type="http://schemas.openxmlformats.org/officeDocument/2006/relationships/image"/><Relationship Id="rId4" Target="../media/image56.png" Type="http://schemas.openxmlformats.org/officeDocument/2006/relationships/image"/><Relationship Id="rId5" Target="../media/image57.svg" Type="http://schemas.openxmlformats.org/officeDocument/2006/relationships/image"/><Relationship Id="rId6" Target="../media/image58.png" Type="http://schemas.openxmlformats.org/officeDocument/2006/relationships/image"/><Relationship Id="rId7" Target="../media/image59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56.png" Type="http://schemas.openxmlformats.org/officeDocument/2006/relationships/image"/><Relationship Id="rId5" Target="../media/image57.sv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56.png" Type="http://schemas.openxmlformats.org/officeDocument/2006/relationships/image"/><Relationship Id="rId5" Target="../media/image57.sv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6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6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6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67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70.png" Type="http://schemas.openxmlformats.org/officeDocument/2006/relationships/image"/><Relationship Id="rId7" Target="../media/image71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72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7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74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77.png" Type="http://schemas.openxmlformats.org/officeDocument/2006/relationships/image"/><Relationship Id="rId7" Target="../media/image78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77.png" Type="http://schemas.openxmlformats.org/officeDocument/2006/relationships/image"/><Relationship Id="rId7" Target="../media/image78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png" Type="http://schemas.openxmlformats.org/officeDocument/2006/relationships/image"/><Relationship Id="rId3" Target="../media/image80.svg" Type="http://schemas.openxmlformats.org/officeDocument/2006/relationships/image"/><Relationship Id="rId4" Target="../media/image81.png" Type="http://schemas.openxmlformats.org/officeDocument/2006/relationships/image"/><Relationship Id="rId5" Target="../media/image82.svg" Type="http://schemas.openxmlformats.org/officeDocument/2006/relationships/image"/><Relationship Id="rId6" Target="../media/image83.png" Type="http://schemas.openxmlformats.org/officeDocument/2006/relationships/image"/><Relationship Id="rId7" Target="../media/image84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530097">
            <a:off x="3968576" y="3290436"/>
            <a:ext cx="10707083" cy="4473102"/>
            <a:chOff x="0" y="0"/>
            <a:chExt cx="812800" cy="3395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339564"/>
            </a:xfrm>
            <a:custGeom>
              <a:avLst/>
              <a:gdLst/>
              <a:ahLst/>
              <a:cxnLst/>
              <a:rect r="r" b="b" t="t" l="l"/>
              <a:pathLst>
                <a:path h="339564" w="812800">
                  <a:moveTo>
                    <a:pt x="203200" y="339564"/>
                  </a:moveTo>
                  <a:lnTo>
                    <a:pt x="609600" y="339564"/>
                  </a:lnTo>
                  <a:lnTo>
                    <a:pt x="812800" y="0"/>
                  </a:lnTo>
                  <a:lnTo>
                    <a:pt x="0" y="0"/>
                  </a:lnTo>
                  <a:lnTo>
                    <a:pt x="203200" y="339564"/>
                  </a:ln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27000" y="-38100"/>
              <a:ext cx="558800" cy="377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338261" y="3877603"/>
            <a:ext cx="11333425" cy="4522121"/>
            <a:chOff x="0" y="0"/>
            <a:chExt cx="812800" cy="3243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324313"/>
            </a:xfrm>
            <a:custGeom>
              <a:avLst/>
              <a:gdLst/>
              <a:ahLst/>
              <a:cxnLst/>
              <a:rect r="r" b="b" t="t" l="l"/>
              <a:pathLst>
                <a:path h="324313" w="812800">
                  <a:moveTo>
                    <a:pt x="203200" y="324313"/>
                  </a:moveTo>
                  <a:lnTo>
                    <a:pt x="609600" y="324313"/>
                  </a:lnTo>
                  <a:lnTo>
                    <a:pt x="812800" y="0"/>
                  </a:lnTo>
                  <a:lnTo>
                    <a:pt x="0" y="0"/>
                  </a:lnTo>
                  <a:lnTo>
                    <a:pt x="203200" y="32431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-38100"/>
              <a:ext cx="558800" cy="362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382179" y="-303577"/>
            <a:ext cx="3644495" cy="3557938"/>
          </a:xfrm>
          <a:custGeom>
            <a:avLst/>
            <a:gdLst/>
            <a:ahLst/>
            <a:cxnLst/>
            <a:rect r="r" b="b" t="t" l="l"/>
            <a:pathLst>
              <a:path h="3557938" w="3644495">
                <a:moveTo>
                  <a:pt x="0" y="0"/>
                </a:moveTo>
                <a:lnTo>
                  <a:pt x="3644495" y="0"/>
                </a:lnTo>
                <a:lnTo>
                  <a:pt x="3644495" y="3557938"/>
                </a:lnTo>
                <a:lnTo>
                  <a:pt x="0" y="355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53114">
            <a:off x="14753135" y="-303577"/>
            <a:ext cx="3743049" cy="4578653"/>
          </a:xfrm>
          <a:custGeom>
            <a:avLst/>
            <a:gdLst/>
            <a:ahLst/>
            <a:cxnLst/>
            <a:rect r="r" b="b" t="t" l="l"/>
            <a:pathLst>
              <a:path h="4578653" w="3743049">
                <a:moveTo>
                  <a:pt x="3743049" y="0"/>
                </a:moveTo>
                <a:lnTo>
                  <a:pt x="0" y="0"/>
                </a:lnTo>
                <a:lnTo>
                  <a:pt x="0" y="4578653"/>
                </a:lnTo>
                <a:lnTo>
                  <a:pt x="3743049" y="4578653"/>
                </a:lnTo>
                <a:lnTo>
                  <a:pt x="374304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944366" y="4571336"/>
            <a:ext cx="10862034" cy="785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27"/>
              </a:lnSpc>
            </a:pPr>
            <a:r>
              <a:rPr lang="en-US" b="true" sz="6199" spc="638">
                <a:solidFill>
                  <a:srgbClr val="C41919"/>
                </a:solidFill>
                <a:latin typeface="Doublebass Bold"/>
                <a:ea typeface="Doublebass Bold"/>
                <a:cs typeface="Doublebass Bold"/>
                <a:sym typeface="Doublebass Bold"/>
              </a:rPr>
              <a:t>Relaciones Afectivas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79079" y="6137521"/>
            <a:ext cx="10592607" cy="769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9"/>
              </a:lnSpc>
            </a:pPr>
            <a:r>
              <a:rPr lang="en-US" b="true" sz="5999" spc="617">
                <a:solidFill>
                  <a:srgbClr val="C41919"/>
                </a:solidFill>
                <a:latin typeface="Doublebass Bold"/>
                <a:ea typeface="Doublebass Bold"/>
                <a:cs typeface="Doublebass Bold"/>
                <a:sym typeface="Doublebass Bold"/>
              </a:rPr>
              <a:t>Sanas y Violentas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2441" y="8633732"/>
            <a:ext cx="15893763" cy="63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Compet</a:t>
            </a:r>
            <a:r>
              <a:rPr lang="en-US" sz="3700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encias para la Vida Relaciones Afectivas Sanas y Violentas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631148" y="6732289"/>
            <a:ext cx="4636394" cy="4114800"/>
          </a:xfrm>
          <a:custGeom>
            <a:avLst/>
            <a:gdLst/>
            <a:ahLst/>
            <a:cxnLst/>
            <a:rect r="r" b="b" t="t" l="l"/>
            <a:pathLst>
              <a:path h="4114800" w="4636394">
                <a:moveTo>
                  <a:pt x="0" y="0"/>
                </a:moveTo>
                <a:lnTo>
                  <a:pt x="4636394" y="0"/>
                </a:lnTo>
                <a:lnTo>
                  <a:pt x="46363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FFAEBD">
                <a:alpha val="49804"/>
              </a:srgbClr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3090422" y="1692823"/>
            <a:ext cx="4168878" cy="4168878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0"/>
                  </a:moveTo>
                  <a:lnTo>
                    <a:pt x="6350000" y="6350000"/>
                  </a:lnTo>
                  <a:lnTo>
                    <a:pt x="1224280" y="635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C9C4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2095423" y="456614"/>
            <a:ext cx="2500850" cy="1551785"/>
          </a:xfrm>
          <a:custGeom>
            <a:avLst/>
            <a:gdLst/>
            <a:ahLst/>
            <a:cxnLst/>
            <a:rect r="r" b="b" t="t" l="l"/>
            <a:pathLst>
              <a:path h="1551785" w="2500850">
                <a:moveTo>
                  <a:pt x="0" y="0"/>
                </a:moveTo>
                <a:lnTo>
                  <a:pt x="2500850" y="0"/>
                </a:lnTo>
                <a:lnTo>
                  <a:pt x="2500850" y="1551785"/>
                </a:lnTo>
                <a:lnTo>
                  <a:pt x="0" y="1551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578" b="-25028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8821817" y="3543319"/>
            <a:ext cx="5189934" cy="5246370"/>
            <a:chOff x="0" y="0"/>
            <a:chExt cx="5956300" cy="60210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56300" cy="6021070"/>
            </a:xfrm>
            <a:custGeom>
              <a:avLst/>
              <a:gdLst/>
              <a:ahLst/>
              <a:cxnLst/>
              <a:rect r="r" b="b" t="t" l="l"/>
              <a:pathLst>
                <a:path h="6021070" w="5956300">
                  <a:moveTo>
                    <a:pt x="692150" y="6021070"/>
                  </a:moveTo>
                  <a:lnTo>
                    <a:pt x="0" y="0"/>
                  </a:lnTo>
                  <a:lnTo>
                    <a:pt x="5264150" y="0"/>
                  </a:lnTo>
                  <a:lnTo>
                    <a:pt x="5956300" y="6021070"/>
                  </a:lnTo>
                  <a:close/>
                </a:path>
              </a:pathLst>
            </a:custGeom>
            <a:blipFill>
              <a:blip r:embed="rId6"/>
              <a:stretch>
                <a:fillRect l="-11499" t="-17880" r="-72146" b="-3157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1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683280" y="1322341"/>
            <a:ext cx="9817884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¿Qué son las relaciones afectivas?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2140" y="4847222"/>
            <a:ext cx="9273734" cy="4509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Las relaciones afectivas son vínculos que las personas establecen con otras a través de emociones, sentimientos y experiencias compartidas. Estas relaciones pueden desarrollarse en diferentes ámbitos, como la familia, las amistades, la comunidad o las relaciones de pareja, y cumplen un papel fundamental en el bienestar emocional y social.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8728044">
            <a:off x="14220763" y="2279611"/>
            <a:ext cx="2546515" cy="2527416"/>
          </a:xfrm>
          <a:custGeom>
            <a:avLst/>
            <a:gdLst/>
            <a:ahLst/>
            <a:cxnLst/>
            <a:rect r="r" b="b" t="t" l="l"/>
            <a:pathLst>
              <a:path h="2527416" w="2546515">
                <a:moveTo>
                  <a:pt x="0" y="0"/>
                </a:moveTo>
                <a:lnTo>
                  <a:pt x="2546516" y="0"/>
                </a:lnTo>
                <a:lnTo>
                  <a:pt x="2546516" y="2527416"/>
                </a:lnTo>
                <a:lnTo>
                  <a:pt x="0" y="25274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FFAEBD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01900" y="875259"/>
            <a:ext cx="11686179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Ca</a:t>
            </a: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racterísticas de una relación afectiva saludable</a:t>
            </a:r>
          </a:p>
        </p:txBody>
      </p:sp>
      <p:grpSp>
        <p:nvGrpSpPr>
          <p:cNvPr name="Group 7" id="7"/>
          <p:cNvGrpSpPr/>
          <p:nvPr/>
        </p:nvGrpSpPr>
        <p:grpSpPr>
          <a:xfrm rot="-10800000">
            <a:off x="7981052" y="7996191"/>
            <a:ext cx="10306948" cy="2290809"/>
            <a:chOff x="0" y="0"/>
            <a:chExt cx="2150754" cy="4780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0754" cy="478024"/>
            </a:xfrm>
            <a:custGeom>
              <a:avLst/>
              <a:gdLst/>
              <a:ahLst/>
              <a:cxnLst/>
              <a:rect r="r" b="b" t="t" l="l"/>
              <a:pathLst>
                <a:path h="478024" w="2150754">
                  <a:moveTo>
                    <a:pt x="1947554" y="0"/>
                  </a:moveTo>
                  <a:lnTo>
                    <a:pt x="0" y="0"/>
                  </a:lnTo>
                  <a:lnTo>
                    <a:pt x="0" y="478024"/>
                  </a:lnTo>
                  <a:lnTo>
                    <a:pt x="1947554" y="478024"/>
                  </a:lnTo>
                  <a:lnTo>
                    <a:pt x="2150754" y="239012"/>
                  </a:lnTo>
                  <a:lnTo>
                    <a:pt x="194755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36454" cy="516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4980572"/>
            <a:ext cx="9637373" cy="2359392"/>
            <a:chOff x="0" y="0"/>
            <a:chExt cx="2011034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11034" cy="492335"/>
            </a:xfrm>
            <a:custGeom>
              <a:avLst/>
              <a:gdLst/>
              <a:ahLst/>
              <a:cxnLst/>
              <a:rect r="r" b="b" t="t" l="l"/>
              <a:pathLst>
                <a:path h="492335" w="2011034">
                  <a:moveTo>
                    <a:pt x="1807834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1807834" y="492335"/>
                  </a:lnTo>
                  <a:lnTo>
                    <a:pt x="2011034" y="246168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96734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10800000">
            <a:off x="8650627" y="2546681"/>
            <a:ext cx="9637373" cy="1947570"/>
            <a:chOff x="0" y="0"/>
            <a:chExt cx="2011034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11034" cy="406400"/>
            </a:xfrm>
            <a:custGeom>
              <a:avLst/>
              <a:gdLst/>
              <a:ahLst/>
              <a:cxnLst/>
              <a:rect r="r" b="b" t="t" l="l"/>
              <a:pathLst>
                <a:path h="406400" w="2011034">
                  <a:moveTo>
                    <a:pt x="1807834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07834" y="406400"/>
                  </a:lnTo>
                  <a:lnTo>
                    <a:pt x="2011034" y="203200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967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38204" y="2392605"/>
            <a:ext cx="4082781" cy="618096"/>
            <a:chOff x="0" y="0"/>
            <a:chExt cx="2684439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4818687" y="4980572"/>
            <a:ext cx="4082781" cy="618096"/>
            <a:chOff x="0" y="0"/>
            <a:chExt cx="2684439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-10800000">
            <a:off x="8650627" y="8064259"/>
            <a:ext cx="4082781" cy="618096"/>
            <a:chOff x="0" y="0"/>
            <a:chExt cx="2684439" cy="40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9637373" y="2921381"/>
            <a:ext cx="8423169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mplica reconocer la dignidad, opiniones, decisiones y límites de cada persona, sin imponer ni controlar.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9618" y="5427282"/>
            <a:ext cx="9124382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Pe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rmite expresar pensamientos, emociones y necesidades de manera clara, respetuosa y sincera, favoreciendo la comprensión mutua.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144000" y="8606155"/>
            <a:ext cx="8673410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Se c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onstruye a través de la honestidad, la coherencia y el cumplimiento de acuerdos, generando seguridad dentro de la relación.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12237" y="2497403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Respeto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315911" y="5086414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COMUNICACIÓN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50627" y="8159509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Confianza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FFAEBD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01900" y="875259"/>
            <a:ext cx="11686179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Ca</a:t>
            </a: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racterísticas de una relación afectiva saludable</a:t>
            </a:r>
          </a:p>
        </p:txBody>
      </p:sp>
      <p:grpSp>
        <p:nvGrpSpPr>
          <p:cNvPr name="Group 7" id="7"/>
          <p:cNvGrpSpPr/>
          <p:nvPr/>
        </p:nvGrpSpPr>
        <p:grpSpPr>
          <a:xfrm rot="-10800000">
            <a:off x="7981052" y="7996191"/>
            <a:ext cx="10306948" cy="2290809"/>
            <a:chOff x="0" y="0"/>
            <a:chExt cx="2150754" cy="4780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0754" cy="478024"/>
            </a:xfrm>
            <a:custGeom>
              <a:avLst/>
              <a:gdLst/>
              <a:ahLst/>
              <a:cxnLst/>
              <a:rect r="r" b="b" t="t" l="l"/>
              <a:pathLst>
                <a:path h="478024" w="2150754">
                  <a:moveTo>
                    <a:pt x="1947554" y="0"/>
                  </a:moveTo>
                  <a:lnTo>
                    <a:pt x="0" y="0"/>
                  </a:lnTo>
                  <a:lnTo>
                    <a:pt x="0" y="478024"/>
                  </a:lnTo>
                  <a:lnTo>
                    <a:pt x="1947554" y="478024"/>
                  </a:lnTo>
                  <a:lnTo>
                    <a:pt x="2150754" y="239012"/>
                  </a:lnTo>
                  <a:lnTo>
                    <a:pt x="194755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36454" cy="516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4980572"/>
            <a:ext cx="9637373" cy="2359392"/>
            <a:chOff x="0" y="0"/>
            <a:chExt cx="2011034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11034" cy="492335"/>
            </a:xfrm>
            <a:custGeom>
              <a:avLst/>
              <a:gdLst/>
              <a:ahLst/>
              <a:cxnLst/>
              <a:rect r="r" b="b" t="t" l="l"/>
              <a:pathLst>
                <a:path h="492335" w="2011034">
                  <a:moveTo>
                    <a:pt x="1807834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1807834" y="492335"/>
                  </a:lnTo>
                  <a:lnTo>
                    <a:pt x="2011034" y="246168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96734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10800000">
            <a:off x="8650627" y="2546681"/>
            <a:ext cx="9637373" cy="1947570"/>
            <a:chOff x="0" y="0"/>
            <a:chExt cx="2011034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11034" cy="406400"/>
            </a:xfrm>
            <a:custGeom>
              <a:avLst/>
              <a:gdLst/>
              <a:ahLst/>
              <a:cxnLst/>
              <a:rect r="r" b="b" t="t" l="l"/>
              <a:pathLst>
                <a:path h="406400" w="2011034">
                  <a:moveTo>
                    <a:pt x="1807834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07834" y="406400"/>
                  </a:lnTo>
                  <a:lnTo>
                    <a:pt x="2011034" y="203200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967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38204" y="2392605"/>
            <a:ext cx="4082781" cy="618096"/>
            <a:chOff x="0" y="0"/>
            <a:chExt cx="2684439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4818687" y="4980572"/>
            <a:ext cx="4082781" cy="618096"/>
            <a:chOff x="0" y="0"/>
            <a:chExt cx="2684439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-10800000">
            <a:off x="8650627" y="8064259"/>
            <a:ext cx="4082781" cy="618096"/>
            <a:chOff x="0" y="0"/>
            <a:chExt cx="2684439" cy="40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9637373" y="2921381"/>
            <a:ext cx="8423169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mplica reconocer la dignidad, opiniones, decisiones y límites de cada persona, sin imponer ni controlar.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9618" y="5427282"/>
            <a:ext cx="9124382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Pe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rmite expresar pensamientos, emociones y necesidades de manera clara, respetuosa y sincera, favoreciendo la comprensión mutua.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144000" y="8606155"/>
            <a:ext cx="8673410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Se c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onstruye a través de la honestidad, la coherencia y el cumplimiento de acuerdos, generando seguridad dentro de la relación.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12237" y="2497403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Respeto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315911" y="5086414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COMUNICACIÓN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50627" y="8159509"/>
            <a:ext cx="333471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Confianza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062375" y="6072720"/>
            <a:ext cx="4045695" cy="4745684"/>
          </a:xfrm>
          <a:custGeom>
            <a:avLst/>
            <a:gdLst/>
            <a:ahLst/>
            <a:cxnLst/>
            <a:rect r="r" b="b" t="t" l="l"/>
            <a:pathLst>
              <a:path h="4745684" w="4045695">
                <a:moveTo>
                  <a:pt x="0" y="0"/>
                </a:moveTo>
                <a:lnTo>
                  <a:pt x="4045696" y="0"/>
                </a:lnTo>
                <a:lnTo>
                  <a:pt x="4045696" y="4745684"/>
                </a:lnTo>
                <a:lnTo>
                  <a:pt x="0" y="4745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8564684" y="4971509"/>
            <a:ext cx="6452650" cy="4687205"/>
            <a:chOff x="0" y="0"/>
            <a:chExt cx="6350000" cy="46126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4612640"/>
            </a:xfrm>
            <a:custGeom>
              <a:avLst/>
              <a:gdLst/>
              <a:ahLst/>
              <a:cxnLst/>
              <a:rect r="r" b="b" t="t" l="l"/>
              <a:pathLst>
                <a:path h="4612640" w="6350000">
                  <a:moveTo>
                    <a:pt x="0" y="2670810"/>
                  </a:moveTo>
                  <a:lnTo>
                    <a:pt x="1606550" y="4612640"/>
                  </a:lnTo>
                  <a:lnTo>
                    <a:pt x="4968240" y="4612640"/>
                  </a:lnTo>
                  <a:lnTo>
                    <a:pt x="4968240" y="2670810"/>
                  </a:ln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411" t="0" r="-4411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863657" y="1028700"/>
            <a:ext cx="5326992" cy="3778968"/>
            <a:chOff x="0" y="0"/>
            <a:chExt cx="6350000" cy="45046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4504690"/>
            </a:xfrm>
            <a:custGeom>
              <a:avLst/>
              <a:gdLst/>
              <a:ahLst/>
              <a:cxnLst/>
              <a:rect r="r" b="b" t="t" l="l"/>
              <a:pathLst>
                <a:path h="4504690" w="6350000">
                  <a:moveTo>
                    <a:pt x="2886710" y="0"/>
                  </a:moveTo>
                  <a:lnTo>
                    <a:pt x="4672330" y="0"/>
                  </a:lnTo>
                  <a:lnTo>
                    <a:pt x="6350000" y="0"/>
                  </a:lnTo>
                  <a:lnTo>
                    <a:pt x="6350000" y="3895090"/>
                  </a:lnTo>
                  <a:lnTo>
                    <a:pt x="2948940" y="4504690"/>
                  </a:lnTo>
                  <a:lnTo>
                    <a:pt x="0" y="4504690"/>
                  </a:lnTo>
                  <a:lnTo>
                    <a:pt x="0" y="2814320"/>
                  </a:lnTo>
                  <a:lnTo>
                    <a:pt x="0" y="2814320"/>
                  </a:lnTo>
                  <a:close/>
                </a:path>
              </a:pathLst>
            </a:custGeom>
            <a:blipFill>
              <a:blip r:embed="rId5"/>
              <a:stretch>
                <a:fillRect l="0" t="-29488" r="0" b="-8209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36928" y="1874085"/>
            <a:ext cx="8278037" cy="120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61"/>
              </a:lnSpc>
            </a:pPr>
            <a:r>
              <a:rPr lang="en-US" sz="7115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consentimiento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6928" y="3428455"/>
            <a:ext cx="8327756" cy="303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3"/>
              </a:lnSpc>
            </a:pPr>
            <a:r>
              <a:rPr lang="en-US" sz="2902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Las relaciones afectivas saludables se fundamentan en el respeto, la confianza, la comunicación y el apoyo mutuo, contribuyendo al bienestar y al desarrollo integral de las personas. (MEP, 2023; INAMU &amp; UNFPA, 2021)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5381043" y="5100179"/>
            <a:ext cx="6793489" cy="1262756"/>
            <a:chOff x="0" y="0"/>
            <a:chExt cx="816148" cy="1517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414603" y="5201332"/>
            <a:ext cx="6793489" cy="1262756"/>
            <a:chOff x="0" y="0"/>
            <a:chExt cx="816148" cy="1517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5030670"/>
            <a:ext cx="6272925" cy="1165995"/>
            <a:chOff x="0" y="0"/>
            <a:chExt cx="816148" cy="1517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95713" y="2434636"/>
            <a:ext cx="16040802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Las relaciones afectivas sanas se caracterizan por promover el bienestar emocional, el respeto por la individualidad y el desarrollo integral de las personas involucradas. Se basan en vínculos equilibrados donde existe apoyo mutuo, confianza y comunicación respetuosa.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835690" y="981356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Relación Afectiva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Sana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1490" y="5390244"/>
            <a:ext cx="5553502" cy="60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Respeto mutuo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95967" y="5390244"/>
            <a:ext cx="5553502" cy="60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omunicación asertiva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034596" y="5390244"/>
            <a:ext cx="5553502" cy="60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onfianza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61490" y="6387887"/>
            <a:ext cx="5294047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Reco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nocer y valorar las opiniones, decisiones, sentimientos y límites de la otra persona, incluso cuando existen diferencias de pensamiento o intereses.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24971" y="6565793"/>
            <a:ext cx="5224499" cy="336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Exp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resar emociones, necesidades e ideas de manera clara, honesta y respetuosa, favoreciendo el diálogo y la resolución pacífica de conflictos.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634438" y="6582649"/>
            <a:ext cx="5224499" cy="336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Const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ruir seguridad emocional mediante la honestidad, la coherencia y el respeto a los acuerdos establecidos dentro de la relación.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10007192" y="4933909"/>
            <a:ext cx="6793489" cy="1262756"/>
            <a:chOff x="0" y="0"/>
            <a:chExt cx="816148" cy="1517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40599" y="4837471"/>
            <a:ext cx="6768126" cy="1258041"/>
            <a:chOff x="0" y="0"/>
            <a:chExt cx="816148" cy="1517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136587" y="2241375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Relación Afectiva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Sana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03540" y="5125179"/>
            <a:ext cx="5553502" cy="60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Cr</a:t>
            </a: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ecimiento personal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40226" y="5223974"/>
            <a:ext cx="5553502" cy="60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</a:t>
            </a:r>
            <a:r>
              <a:rPr lang="en-US" sz="34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ibertad y autonomía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71845" y="6533662"/>
            <a:ext cx="5436078" cy="336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Reco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nocer y valorar las opiniones, decisiones, sentimientos y límites de la otra persona, incluso cuando existen diferencias de pensamiento o intereses.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06175" y="6533662"/>
            <a:ext cx="5995523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Respeta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 la independencia, las decisiones personales y el derecho de cada persona a mantener su identidad, amistades, espacios y actividades propias.</a:t>
            </a:r>
          </a:p>
          <a:p>
            <a:pPr algn="l">
              <a:lnSpc>
                <a:spcPts val="4480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-10800000">
            <a:off x="3201" y="8600902"/>
            <a:ext cx="1437398" cy="1686098"/>
          </a:xfrm>
          <a:custGeom>
            <a:avLst/>
            <a:gdLst/>
            <a:ahLst/>
            <a:cxnLst/>
            <a:rect r="r" b="b" t="t" l="l"/>
            <a:pathLst>
              <a:path h="1686098" w="1437398">
                <a:moveTo>
                  <a:pt x="0" y="0"/>
                </a:moveTo>
                <a:lnTo>
                  <a:pt x="1437398" y="0"/>
                </a:lnTo>
                <a:lnTo>
                  <a:pt x="1437398" y="1686098"/>
                </a:lnTo>
                <a:lnTo>
                  <a:pt x="0" y="1686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95713" y="2434636"/>
            <a:ext cx="16040802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Un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 relación afectiva violenta se caracteriza por comportamientos que buscan controlar, dominar o limitar la libertad de la otra persona. Estas conductas afectan el bienestar emocional, la autoestima y la capacidad de tomar decisiones de manera autónoma.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35690" y="981356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Relación Afectiva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Violenta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1490" y="6387887"/>
            <a:ext cx="5911435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ntrol excesivo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Una persona intenta supervisar constantemente las actividades, amistades, horarios o decisiones de la otra, limitando su independencia.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24971" y="6565793"/>
            <a:ext cx="5407110" cy="336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Consi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ste en utilizar la culpa, el miedo, las amenazas o el chantaje emocional para influir en las decisiones o comportamientos de la otra persona.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30086" y="6387887"/>
            <a:ext cx="5653562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Los celos se conv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ierten en una forma de control cuando se justifican conductas invasivas, desconfianza constante o restricciones hacia la otra persona.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3239" y="5271136"/>
            <a:ext cx="4442519" cy="716369"/>
            <a:chOff x="0" y="0"/>
            <a:chExt cx="1170046" cy="18867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70046" cy="188673"/>
            </a:xfrm>
            <a:custGeom>
              <a:avLst/>
              <a:gdLst/>
              <a:ahLst/>
              <a:cxnLst/>
              <a:rect r="r" b="b" t="t" l="l"/>
              <a:pathLst>
                <a:path h="188673" w="1170046">
                  <a:moveTo>
                    <a:pt x="88877" y="0"/>
                  </a:moveTo>
                  <a:lnTo>
                    <a:pt x="1081169" y="0"/>
                  </a:lnTo>
                  <a:cubicBezTo>
                    <a:pt x="1104741" y="0"/>
                    <a:pt x="1127347" y="9364"/>
                    <a:pt x="1144015" y="26031"/>
                  </a:cubicBezTo>
                  <a:cubicBezTo>
                    <a:pt x="1160682" y="42699"/>
                    <a:pt x="1170046" y="65305"/>
                    <a:pt x="1170046" y="88877"/>
                  </a:cubicBezTo>
                  <a:lnTo>
                    <a:pt x="1170046" y="99796"/>
                  </a:lnTo>
                  <a:cubicBezTo>
                    <a:pt x="1170046" y="123368"/>
                    <a:pt x="1160682" y="145974"/>
                    <a:pt x="1144015" y="162642"/>
                  </a:cubicBezTo>
                  <a:cubicBezTo>
                    <a:pt x="1127347" y="179310"/>
                    <a:pt x="1104741" y="188673"/>
                    <a:pt x="1081169" y="188673"/>
                  </a:cubicBezTo>
                  <a:lnTo>
                    <a:pt x="88877" y="188673"/>
                  </a:lnTo>
                  <a:cubicBezTo>
                    <a:pt x="65305" y="188673"/>
                    <a:pt x="42699" y="179310"/>
                    <a:pt x="26031" y="162642"/>
                  </a:cubicBezTo>
                  <a:cubicBezTo>
                    <a:pt x="9364" y="145974"/>
                    <a:pt x="0" y="123368"/>
                    <a:pt x="0" y="99796"/>
                  </a:cubicBezTo>
                  <a:lnTo>
                    <a:pt x="0" y="88877"/>
                  </a:lnTo>
                  <a:cubicBezTo>
                    <a:pt x="0" y="65305"/>
                    <a:pt x="9364" y="42699"/>
                    <a:pt x="26031" y="26031"/>
                  </a:cubicBezTo>
                  <a:cubicBezTo>
                    <a:pt x="42699" y="9364"/>
                    <a:pt x="65305" y="0"/>
                    <a:pt x="88877" y="0"/>
                  </a:cubicBez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170046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144771" y="5271136"/>
            <a:ext cx="4935896" cy="777240"/>
            <a:chOff x="0" y="0"/>
            <a:chExt cx="1299989" cy="2047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99989" cy="204705"/>
            </a:xfrm>
            <a:custGeom>
              <a:avLst/>
              <a:gdLst/>
              <a:ahLst/>
              <a:cxnLst/>
              <a:rect r="r" b="b" t="t" l="l"/>
              <a:pathLst>
                <a:path h="204705" w="1299989">
                  <a:moveTo>
                    <a:pt x="79993" y="0"/>
                  </a:moveTo>
                  <a:lnTo>
                    <a:pt x="1219996" y="0"/>
                  </a:lnTo>
                  <a:cubicBezTo>
                    <a:pt x="1264175" y="0"/>
                    <a:pt x="1299989" y="35814"/>
                    <a:pt x="1299989" y="79993"/>
                  </a:cubicBezTo>
                  <a:lnTo>
                    <a:pt x="1299989" y="124712"/>
                  </a:lnTo>
                  <a:cubicBezTo>
                    <a:pt x="1299989" y="145927"/>
                    <a:pt x="1291561" y="166274"/>
                    <a:pt x="1276559" y="181276"/>
                  </a:cubicBezTo>
                  <a:cubicBezTo>
                    <a:pt x="1261558" y="196277"/>
                    <a:pt x="1241211" y="204705"/>
                    <a:pt x="1219996" y="204705"/>
                  </a:cubicBezTo>
                  <a:lnTo>
                    <a:pt x="79993" y="204705"/>
                  </a:lnTo>
                  <a:cubicBezTo>
                    <a:pt x="58778" y="204705"/>
                    <a:pt x="38431" y="196277"/>
                    <a:pt x="23429" y="181276"/>
                  </a:cubicBezTo>
                  <a:cubicBezTo>
                    <a:pt x="8428" y="166274"/>
                    <a:pt x="0" y="145927"/>
                    <a:pt x="0" y="124712"/>
                  </a:cubicBezTo>
                  <a:lnTo>
                    <a:pt x="0" y="79993"/>
                  </a:lnTo>
                  <a:cubicBezTo>
                    <a:pt x="0" y="58778"/>
                    <a:pt x="8428" y="38431"/>
                    <a:pt x="23429" y="23429"/>
                  </a:cubicBezTo>
                  <a:cubicBezTo>
                    <a:pt x="38431" y="8428"/>
                    <a:pt x="58778" y="0"/>
                    <a:pt x="79993" y="0"/>
                  </a:cubicBez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299989" cy="261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593239" y="5312773"/>
            <a:ext cx="4442519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Control excesivo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2082715" y="5332007"/>
            <a:ext cx="4442519" cy="716369"/>
            <a:chOff x="0" y="0"/>
            <a:chExt cx="1170046" cy="18867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70046" cy="188673"/>
            </a:xfrm>
            <a:custGeom>
              <a:avLst/>
              <a:gdLst/>
              <a:ahLst/>
              <a:cxnLst/>
              <a:rect r="r" b="b" t="t" l="l"/>
              <a:pathLst>
                <a:path h="188673" w="1170046">
                  <a:moveTo>
                    <a:pt x="88877" y="0"/>
                  </a:moveTo>
                  <a:lnTo>
                    <a:pt x="1081169" y="0"/>
                  </a:lnTo>
                  <a:cubicBezTo>
                    <a:pt x="1104741" y="0"/>
                    <a:pt x="1127347" y="9364"/>
                    <a:pt x="1144015" y="26031"/>
                  </a:cubicBezTo>
                  <a:cubicBezTo>
                    <a:pt x="1160682" y="42699"/>
                    <a:pt x="1170046" y="65305"/>
                    <a:pt x="1170046" y="88877"/>
                  </a:cubicBezTo>
                  <a:lnTo>
                    <a:pt x="1170046" y="99796"/>
                  </a:lnTo>
                  <a:cubicBezTo>
                    <a:pt x="1170046" y="123368"/>
                    <a:pt x="1160682" y="145974"/>
                    <a:pt x="1144015" y="162642"/>
                  </a:cubicBezTo>
                  <a:cubicBezTo>
                    <a:pt x="1127347" y="179310"/>
                    <a:pt x="1104741" y="188673"/>
                    <a:pt x="1081169" y="188673"/>
                  </a:cubicBezTo>
                  <a:lnTo>
                    <a:pt x="88877" y="188673"/>
                  </a:lnTo>
                  <a:cubicBezTo>
                    <a:pt x="65305" y="188673"/>
                    <a:pt x="42699" y="179310"/>
                    <a:pt x="26031" y="162642"/>
                  </a:cubicBezTo>
                  <a:cubicBezTo>
                    <a:pt x="9364" y="145974"/>
                    <a:pt x="0" y="123368"/>
                    <a:pt x="0" y="99796"/>
                  </a:cubicBezTo>
                  <a:lnTo>
                    <a:pt x="0" y="88877"/>
                  </a:lnTo>
                  <a:cubicBezTo>
                    <a:pt x="0" y="65305"/>
                    <a:pt x="9364" y="42699"/>
                    <a:pt x="26031" y="26031"/>
                  </a:cubicBezTo>
                  <a:cubicBezTo>
                    <a:pt x="42699" y="9364"/>
                    <a:pt x="65305" y="0"/>
                    <a:pt x="88877" y="0"/>
                  </a:cubicBez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170046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6272925" y="5343208"/>
            <a:ext cx="4807742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Ma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nipulación emocional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082715" y="5373644"/>
            <a:ext cx="4807742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Ce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los posesivos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84418" y="575538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Relación Afectiva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Violenta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996249"/>
            <a:ext cx="5911435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ntrol excesivo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Una persona intenta supervisar constantemente las actividades, amistades, horarios o decisiones de la otra, limitando su independencia.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23519" y="3996249"/>
            <a:ext cx="5407110" cy="336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Consi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ste en utilizar la culpa, el miedo, las amenazas o el chantaje emocional para influir en las decisiones o comportamientos de la otra persona.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2613129"/>
            <a:ext cx="5132384" cy="716369"/>
            <a:chOff x="0" y="0"/>
            <a:chExt cx="1351739" cy="1886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1739" cy="188673"/>
            </a:xfrm>
            <a:custGeom>
              <a:avLst/>
              <a:gdLst/>
              <a:ahLst/>
              <a:cxnLst/>
              <a:rect r="r" b="b" t="t" l="l"/>
              <a:pathLst>
                <a:path h="188673" w="1351739">
                  <a:moveTo>
                    <a:pt x="76931" y="0"/>
                  </a:moveTo>
                  <a:lnTo>
                    <a:pt x="1274808" y="0"/>
                  </a:lnTo>
                  <a:cubicBezTo>
                    <a:pt x="1317296" y="0"/>
                    <a:pt x="1351739" y="34443"/>
                    <a:pt x="1351739" y="76931"/>
                  </a:cubicBezTo>
                  <a:lnTo>
                    <a:pt x="1351739" y="111743"/>
                  </a:lnTo>
                  <a:cubicBezTo>
                    <a:pt x="1351739" y="154230"/>
                    <a:pt x="1317296" y="188673"/>
                    <a:pt x="1274808" y="188673"/>
                  </a:cubicBezTo>
                  <a:lnTo>
                    <a:pt x="76931" y="188673"/>
                  </a:lnTo>
                  <a:cubicBezTo>
                    <a:pt x="34443" y="188673"/>
                    <a:pt x="0" y="154230"/>
                    <a:pt x="0" y="111743"/>
                  </a:cubicBezTo>
                  <a:lnTo>
                    <a:pt x="0" y="76931"/>
                  </a:lnTo>
                  <a:cubicBezTo>
                    <a:pt x="0" y="34443"/>
                    <a:pt x="34443" y="0"/>
                    <a:pt x="76931" y="0"/>
                  </a:cubicBez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351739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466568" y="2697761"/>
            <a:ext cx="4935896" cy="777240"/>
            <a:chOff x="0" y="0"/>
            <a:chExt cx="1299989" cy="2047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99989" cy="204705"/>
            </a:xfrm>
            <a:custGeom>
              <a:avLst/>
              <a:gdLst/>
              <a:ahLst/>
              <a:cxnLst/>
              <a:rect r="r" b="b" t="t" l="l"/>
              <a:pathLst>
                <a:path h="204705" w="1299989">
                  <a:moveTo>
                    <a:pt x="79993" y="0"/>
                  </a:moveTo>
                  <a:lnTo>
                    <a:pt x="1219996" y="0"/>
                  </a:lnTo>
                  <a:cubicBezTo>
                    <a:pt x="1264175" y="0"/>
                    <a:pt x="1299989" y="35814"/>
                    <a:pt x="1299989" y="79993"/>
                  </a:cubicBezTo>
                  <a:lnTo>
                    <a:pt x="1299989" y="124712"/>
                  </a:lnTo>
                  <a:cubicBezTo>
                    <a:pt x="1299989" y="145927"/>
                    <a:pt x="1291561" y="166274"/>
                    <a:pt x="1276559" y="181276"/>
                  </a:cubicBezTo>
                  <a:cubicBezTo>
                    <a:pt x="1261558" y="196277"/>
                    <a:pt x="1241211" y="204705"/>
                    <a:pt x="1219996" y="204705"/>
                  </a:cubicBezTo>
                  <a:lnTo>
                    <a:pt x="79993" y="204705"/>
                  </a:lnTo>
                  <a:cubicBezTo>
                    <a:pt x="58778" y="204705"/>
                    <a:pt x="38431" y="196277"/>
                    <a:pt x="23429" y="181276"/>
                  </a:cubicBezTo>
                  <a:cubicBezTo>
                    <a:pt x="8428" y="166274"/>
                    <a:pt x="0" y="145927"/>
                    <a:pt x="0" y="124712"/>
                  </a:cubicBezTo>
                  <a:lnTo>
                    <a:pt x="0" y="79993"/>
                  </a:lnTo>
                  <a:cubicBezTo>
                    <a:pt x="0" y="58778"/>
                    <a:pt x="8428" y="38431"/>
                    <a:pt x="23429" y="23429"/>
                  </a:cubicBezTo>
                  <a:cubicBezTo>
                    <a:pt x="38431" y="8428"/>
                    <a:pt x="58778" y="0"/>
                    <a:pt x="79993" y="0"/>
                  </a:cubicBez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299989" cy="261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2654766"/>
            <a:ext cx="5132384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lación Afectiva Violenta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94722" y="2769833"/>
            <a:ext cx="4807742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Ma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nipulación emocional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6240124" y="5172461"/>
            <a:ext cx="4971033" cy="924002"/>
            <a:chOff x="0" y="0"/>
            <a:chExt cx="816148" cy="1517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525607" y="5172461"/>
            <a:ext cx="4971033" cy="924002"/>
            <a:chOff x="0" y="0"/>
            <a:chExt cx="816148" cy="1517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89637" y="4925623"/>
            <a:ext cx="4971033" cy="924002"/>
            <a:chOff x="0" y="0"/>
            <a:chExt cx="816148" cy="1517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95713" y="2434636"/>
            <a:ext cx="16040802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 violencia puede manifestarse de diferentes formas y no siempre deja marcas visibles. Identificar estas conductas es fundamental para prevenir relaciones dañinas y promover vínculos basados en el respeto y la igualdad.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9705" y="4351650"/>
            <a:ext cx="4115179" cy="1393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C41919"/>
                </a:solidFill>
                <a:latin typeface="Cocomat Pro"/>
                <a:ea typeface="Cocomat Pro"/>
                <a:cs typeface="Cocomat Pro"/>
                <a:sym typeface="Cocomat Pro"/>
              </a:rPr>
              <a:t>Violencia Psicológica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26816" y="4593061"/>
            <a:ext cx="4115179" cy="1393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Viol</a:t>
            </a:r>
            <a:r>
              <a:rPr lang="en-US" sz="39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encia Emocional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795574" y="4622261"/>
            <a:ext cx="2431098" cy="1393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C41919"/>
                </a:solidFill>
                <a:latin typeface="Cocomat Pro"/>
                <a:ea typeface="Cocomat Pro"/>
                <a:cs typeface="Cocomat Pro"/>
                <a:sym typeface="Cocomat Pro"/>
              </a:rPr>
              <a:t>Violencia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C41919"/>
                </a:solidFill>
                <a:latin typeface="Cocomat Pro"/>
                <a:ea typeface="Cocomat Pro"/>
                <a:cs typeface="Cocomat Pro"/>
                <a:sym typeface="Cocomat Pro"/>
              </a:rPr>
              <a:t>Física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95710" y="1172256"/>
            <a:ext cx="14779341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Tipos de Violencia en las Relaciones Afectivas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0" y="5987624"/>
            <a:ext cx="5911435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nsiste en acciones que afectan la autoestima, la seguridad y la estabilidad emocional de una persona mediante insultos, amenazas, críticas constantes o intimidación.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027703" y="6020263"/>
            <a:ext cx="5911435" cy="280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Impl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ica conductas que generan culpa, miedo, dependencia o sufrimiento emocional con el fin de controlar a la otra persona.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55406" y="6154352"/>
            <a:ext cx="5911435" cy="280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omprende cualquier acción que cause daño corporal o ponga en riesgo la integridad física de una persona.</a:t>
            </a:r>
          </a:p>
          <a:p>
            <a:pPr algn="l">
              <a:lnSpc>
                <a:spcPts val="448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10947434" y="4270164"/>
            <a:ext cx="4971033" cy="924002"/>
            <a:chOff x="0" y="0"/>
            <a:chExt cx="816148" cy="1517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97C9C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695821" y="3963250"/>
            <a:ext cx="4971033" cy="924002"/>
            <a:chOff x="0" y="0"/>
            <a:chExt cx="816148" cy="1517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6148" cy="151703"/>
            </a:xfrm>
            <a:custGeom>
              <a:avLst/>
              <a:gdLst/>
              <a:ahLst/>
              <a:cxnLst/>
              <a:rect r="r" b="b" t="t" l="l"/>
              <a:pathLst>
                <a:path h="151703" w="816148">
                  <a:moveTo>
                    <a:pt x="203200" y="151703"/>
                  </a:moveTo>
                  <a:lnTo>
                    <a:pt x="612948" y="151703"/>
                  </a:lnTo>
                  <a:lnTo>
                    <a:pt x="816148" y="0"/>
                  </a:lnTo>
                  <a:lnTo>
                    <a:pt x="0" y="0"/>
                  </a:lnTo>
                  <a:lnTo>
                    <a:pt x="203200" y="15170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-38100"/>
              <a:ext cx="562148" cy="189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015889" y="3389276"/>
            <a:ext cx="4115179" cy="1393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C41919"/>
                </a:solidFill>
                <a:latin typeface="Cocomat Pro"/>
                <a:ea typeface="Cocomat Pro"/>
                <a:cs typeface="Cocomat Pro"/>
                <a:sym typeface="Cocomat Pro"/>
              </a:rPr>
              <a:t>Violencia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C41919"/>
                </a:solidFill>
                <a:latin typeface="Cocomat Pro"/>
                <a:ea typeface="Cocomat Pro"/>
                <a:cs typeface="Cocomat Pro"/>
                <a:sym typeface="Cocomat Pro"/>
              </a:rPr>
              <a:t>Social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34126" y="3690765"/>
            <a:ext cx="4115179" cy="1393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Viol</a:t>
            </a:r>
            <a:r>
              <a:rPr lang="en-US" sz="39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encia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Digital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95710" y="1172256"/>
            <a:ext cx="14779341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Tipos de Violencia en las Relaciones Afectivas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06184" y="5025250"/>
            <a:ext cx="5911435" cy="280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Bu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sca aislar a la persona de su entorno social y de sus redes de apoyo, limitando sus relaciones con amistades, familiares o compañeros.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35013" y="5117967"/>
            <a:ext cx="5911435" cy="280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Se ejer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ce a través de tecnologías y redes sociales mediante control, vigilancia o difusión de información sin consentimiento.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642206" y="1391602"/>
            <a:ext cx="3617094" cy="4130478"/>
            <a:chOff x="0" y="0"/>
            <a:chExt cx="952650" cy="1087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2650" cy="1087862"/>
            </a:xfrm>
            <a:custGeom>
              <a:avLst/>
              <a:gdLst/>
              <a:ahLst/>
              <a:cxnLst/>
              <a:rect r="r" b="b" t="t" l="l"/>
              <a:pathLst>
                <a:path h="1087862" w="952650">
                  <a:moveTo>
                    <a:pt x="0" y="0"/>
                  </a:moveTo>
                  <a:lnTo>
                    <a:pt x="952650" y="0"/>
                  </a:lnTo>
                  <a:lnTo>
                    <a:pt x="952650" y="1087862"/>
                  </a:lnTo>
                  <a:lnTo>
                    <a:pt x="0" y="1087862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952650" cy="1145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1420947" y="-179254"/>
            <a:ext cx="2501316" cy="3059714"/>
          </a:xfrm>
          <a:custGeom>
            <a:avLst/>
            <a:gdLst/>
            <a:ahLst/>
            <a:cxnLst/>
            <a:rect r="r" b="b" t="t" l="l"/>
            <a:pathLst>
              <a:path h="3059714" w="2501316">
                <a:moveTo>
                  <a:pt x="0" y="0"/>
                </a:moveTo>
                <a:lnTo>
                  <a:pt x="2501315" y="0"/>
                </a:lnTo>
                <a:lnTo>
                  <a:pt x="2501315" y="3059713"/>
                </a:lnTo>
                <a:lnTo>
                  <a:pt x="0" y="305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10498" y="4239085"/>
            <a:ext cx="12886489" cy="3893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88"/>
              </a:lnSpc>
            </a:pPr>
            <a:r>
              <a:rPr lang="en-US" sz="4491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Las señales de alerta son comportamientos que pueden indicar la presencia de una relación poco saludable o potencialmente violenta. Reconocerlas permite actuar a tiempo y buscar apoyo cuando sea necesario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4928" y="2785209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Señales de Al</a:t>
            </a: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erta en una Relación Afectiva</a:t>
            </a:r>
          </a:p>
        </p:txBody>
      </p:sp>
      <p:sp>
        <p:nvSpPr>
          <p:cNvPr name="Freeform 10" id="10"/>
          <p:cNvSpPr/>
          <p:nvPr/>
        </p:nvSpPr>
        <p:spPr>
          <a:xfrm flipH="true" flipV="false" rot="-563716">
            <a:off x="13833459" y="1804433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7"/>
                </a:lnTo>
                <a:lnTo>
                  <a:pt x="3234589" y="3304817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8">
              <a:alphaModFix amt="5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BCA3CA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01900" y="865734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Señales de Al</a:t>
            </a: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erta en una Relación Afectiva</a:t>
            </a:r>
          </a:p>
        </p:txBody>
      </p:sp>
      <p:grpSp>
        <p:nvGrpSpPr>
          <p:cNvPr name="Group 7" id="7"/>
          <p:cNvGrpSpPr/>
          <p:nvPr/>
        </p:nvGrpSpPr>
        <p:grpSpPr>
          <a:xfrm rot="-10800000">
            <a:off x="7981052" y="7996191"/>
            <a:ext cx="10306948" cy="2290809"/>
            <a:chOff x="0" y="0"/>
            <a:chExt cx="2150754" cy="4780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0754" cy="478024"/>
            </a:xfrm>
            <a:custGeom>
              <a:avLst/>
              <a:gdLst/>
              <a:ahLst/>
              <a:cxnLst/>
              <a:rect r="r" b="b" t="t" l="l"/>
              <a:pathLst>
                <a:path h="478024" w="2150754">
                  <a:moveTo>
                    <a:pt x="1947554" y="0"/>
                  </a:moveTo>
                  <a:lnTo>
                    <a:pt x="0" y="0"/>
                  </a:lnTo>
                  <a:lnTo>
                    <a:pt x="0" y="478024"/>
                  </a:lnTo>
                  <a:lnTo>
                    <a:pt x="1947554" y="478024"/>
                  </a:lnTo>
                  <a:lnTo>
                    <a:pt x="2150754" y="239012"/>
                  </a:lnTo>
                  <a:lnTo>
                    <a:pt x="1947554" y="0"/>
                  </a:lnTo>
                  <a:close/>
                </a:path>
              </a:pathLst>
            </a:custGeom>
            <a:solidFill>
              <a:srgbClr val="E4DED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36454" cy="516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4980572"/>
            <a:ext cx="9637373" cy="2359392"/>
            <a:chOff x="0" y="0"/>
            <a:chExt cx="2011034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11034" cy="492335"/>
            </a:xfrm>
            <a:custGeom>
              <a:avLst/>
              <a:gdLst/>
              <a:ahLst/>
              <a:cxnLst/>
              <a:rect r="r" b="b" t="t" l="l"/>
              <a:pathLst>
                <a:path h="492335" w="2011034">
                  <a:moveTo>
                    <a:pt x="1807834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1807834" y="492335"/>
                  </a:lnTo>
                  <a:lnTo>
                    <a:pt x="2011034" y="246168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E4DED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96734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10800000">
            <a:off x="8650627" y="2546681"/>
            <a:ext cx="9637373" cy="1947570"/>
            <a:chOff x="0" y="0"/>
            <a:chExt cx="2011034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11034" cy="406400"/>
            </a:xfrm>
            <a:custGeom>
              <a:avLst/>
              <a:gdLst/>
              <a:ahLst/>
              <a:cxnLst/>
              <a:rect r="r" b="b" t="t" l="l"/>
              <a:pathLst>
                <a:path h="406400" w="2011034">
                  <a:moveTo>
                    <a:pt x="1807834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07834" y="406400"/>
                  </a:lnTo>
                  <a:lnTo>
                    <a:pt x="2011034" y="203200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E4DE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967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38204" y="2392605"/>
            <a:ext cx="4082781" cy="618096"/>
            <a:chOff x="0" y="0"/>
            <a:chExt cx="2684439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3CA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4818687" y="4980572"/>
            <a:ext cx="4082781" cy="618096"/>
            <a:chOff x="0" y="0"/>
            <a:chExt cx="2684439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3CA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-10800000">
            <a:off x="8650627" y="7991245"/>
            <a:ext cx="5180174" cy="691110"/>
            <a:chOff x="0" y="0"/>
            <a:chExt cx="3046148" cy="40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046148" cy="406400"/>
            </a:xfrm>
            <a:custGeom>
              <a:avLst/>
              <a:gdLst/>
              <a:ahLst/>
              <a:cxnLst/>
              <a:rect r="r" b="b" t="t" l="l"/>
              <a:pathLst>
                <a:path h="406400" w="3046148">
                  <a:moveTo>
                    <a:pt x="0" y="0"/>
                  </a:moveTo>
                  <a:lnTo>
                    <a:pt x="2842948" y="0"/>
                  </a:lnTo>
                  <a:lnTo>
                    <a:pt x="3046148" y="203200"/>
                  </a:lnTo>
                  <a:lnTo>
                    <a:pt x="2842948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3CA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77800" y="-38100"/>
              <a:ext cx="2792148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9373602" y="2921381"/>
            <a:ext cx="8914398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Oc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urre cuando una persona intenta limitar el contacto de la otra con amistades, familiares o actividades importantes de su vida.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9618" y="5427282"/>
            <a:ext cx="9124382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 presenta cuando una persona quiere supervisar permanentemente las decisiones, actividades o relaciones de la otra.</a:t>
            </a:r>
          </a:p>
          <a:p>
            <a:pPr algn="l">
              <a:lnSpc>
                <a:spcPts val="4480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9144000" y="8606155"/>
            <a:ext cx="8673410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 pers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ona evita decir lo que piensa o siente por temor a provocar enojo, discusiones o rechazo.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12237" y="2410917"/>
            <a:ext cx="3334715" cy="503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39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Aislamiento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067299" y="5181601"/>
            <a:ext cx="3585556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CONTROL CONSTANTE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045585" y="8175891"/>
            <a:ext cx="4390258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Miedo a expresar opiniones</a:t>
            </a:r>
          </a:p>
        </p:txBody>
      </p:sp>
      <p:sp>
        <p:nvSpPr>
          <p:cNvPr name="Freeform 31" id="31"/>
          <p:cNvSpPr/>
          <p:nvPr/>
        </p:nvSpPr>
        <p:spPr>
          <a:xfrm flipH="true" flipV="false" rot="7783598">
            <a:off x="-588594" y="8158968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8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8" y="3304816"/>
                </a:lnTo>
                <a:lnTo>
                  <a:pt x="3234588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27400" y="-810977"/>
            <a:ext cx="3623981" cy="39374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BCA3CA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554161" y="181804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47284" y="1382972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Señales de Al</a:t>
            </a: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erta en una Relación Afectiva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3565469"/>
            <a:ext cx="9637373" cy="2359392"/>
            <a:chOff x="0" y="0"/>
            <a:chExt cx="2011034" cy="4923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11034" cy="492335"/>
            </a:xfrm>
            <a:custGeom>
              <a:avLst/>
              <a:gdLst/>
              <a:ahLst/>
              <a:cxnLst/>
              <a:rect r="r" b="b" t="t" l="l"/>
              <a:pathLst>
                <a:path h="492335" w="2011034">
                  <a:moveTo>
                    <a:pt x="1807834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1807834" y="492335"/>
                  </a:lnTo>
                  <a:lnTo>
                    <a:pt x="2011034" y="246168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E4DED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896734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10800000">
            <a:off x="8208510" y="7295192"/>
            <a:ext cx="10079490" cy="2036915"/>
            <a:chOff x="0" y="0"/>
            <a:chExt cx="2011034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11034" cy="406400"/>
            </a:xfrm>
            <a:custGeom>
              <a:avLst/>
              <a:gdLst/>
              <a:ahLst/>
              <a:cxnLst/>
              <a:rect r="r" b="b" t="t" l="l"/>
              <a:pathLst>
                <a:path h="406400" w="2011034">
                  <a:moveTo>
                    <a:pt x="1807834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07834" y="406400"/>
                  </a:lnTo>
                  <a:lnTo>
                    <a:pt x="2011034" y="203200"/>
                  </a:lnTo>
                  <a:lnTo>
                    <a:pt x="1807834" y="0"/>
                  </a:lnTo>
                  <a:close/>
                </a:path>
              </a:pathLst>
            </a:custGeom>
            <a:solidFill>
              <a:srgbClr val="E4DED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967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65474" y="7295192"/>
            <a:ext cx="4082781" cy="618096"/>
            <a:chOff x="0" y="0"/>
            <a:chExt cx="2684439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3C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189693" y="3565469"/>
            <a:ext cx="4711775" cy="618096"/>
            <a:chOff x="0" y="0"/>
            <a:chExt cx="3098004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98004" cy="406400"/>
            </a:xfrm>
            <a:custGeom>
              <a:avLst/>
              <a:gdLst/>
              <a:ahLst/>
              <a:cxnLst/>
              <a:rect r="r" b="b" t="t" l="l"/>
              <a:pathLst>
                <a:path h="406400" w="3098004">
                  <a:moveTo>
                    <a:pt x="0" y="0"/>
                  </a:moveTo>
                  <a:lnTo>
                    <a:pt x="2894804" y="0"/>
                  </a:lnTo>
                  <a:lnTo>
                    <a:pt x="3098004" y="203200"/>
                  </a:lnTo>
                  <a:lnTo>
                    <a:pt x="2894804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A3CA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284400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9373602" y="7760030"/>
            <a:ext cx="8686941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Consist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 en utilizar la culpa, el chantaje o la victimización para influir en las decisiones de la otra persona.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618" y="4012178"/>
            <a:ext cx="9124382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Ocurr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 cuando una persona siente que no puede estar bien sin la aprobación, presencia o aceptación de la otra.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73602" y="7314387"/>
            <a:ext cx="3804835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Manipulación emocional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581809" y="3671310"/>
            <a:ext cx="4068818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DEPENDENCIA AFECTIVA</a:t>
            </a:r>
          </a:p>
        </p:txBody>
      </p:sp>
      <p:sp>
        <p:nvSpPr>
          <p:cNvPr name="Freeform 23" id="23"/>
          <p:cNvSpPr/>
          <p:nvPr/>
        </p:nvSpPr>
        <p:spPr>
          <a:xfrm flipH="true" flipV="false" rot="7783598">
            <a:off x="-588594" y="8158968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8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8" y="3304816"/>
                </a:lnTo>
                <a:lnTo>
                  <a:pt x="3234588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03922" y="-575543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275963" y="8709847"/>
            <a:ext cx="5369998" cy="707936"/>
            <a:chOff x="0" y="0"/>
            <a:chExt cx="1414321" cy="1864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14321" cy="186452"/>
            </a:xfrm>
            <a:custGeom>
              <a:avLst/>
              <a:gdLst/>
              <a:ahLst/>
              <a:cxnLst/>
              <a:rect r="r" b="b" t="t" l="l"/>
              <a:pathLst>
                <a:path h="186452" w="1414321">
                  <a:moveTo>
                    <a:pt x="73527" y="0"/>
                  </a:moveTo>
                  <a:lnTo>
                    <a:pt x="1340794" y="0"/>
                  </a:lnTo>
                  <a:cubicBezTo>
                    <a:pt x="1360294" y="0"/>
                    <a:pt x="1378996" y="7747"/>
                    <a:pt x="1392785" y="21535"/>
                  </a:cubicBezTo>
                  <a:cubicBezTo>
                    <a:pt x="1406574" y="35324"/>
                    <a:pt x="1414321" y="54026"/>
                    <a:pt x="1414321" y="73527"/>
                  </a:cubicBezTo>
                  <a:lnTo>
                    <a:pt x="1414321" y="112926"/>
                  </a:lnTo>
                  <a:cubicBezTo>
                    <a:pt x="1414321" y="132426"/>
                    <a:pt x="1406574" y="151128"/>
                    <a:pt x="1392785" y="164917"/>
                  </a:cubicBezTo>
                  <a:cubicBezTo>
                    <a:pt x="1378996" y="178706"/>
                    <a:pt x="1360294" y="186452"/>
                    <a:pt x="1340794" y="186452"/>
                  </a:cubicBezTo>
                  <a:lnTo>
                    <a:pt x="73527" y="186452"/>
                  </a:lnTo>
                  <a:cubicBezTo>
                    <a:pt x="54026" y="186452"/>
                    <a:pt x="35324" y="178706"/>
                    <a:pt x="21535" y="164917"/>
                  </a:cubicBezTo>
                  <a:cubicBezTo>
                    <a:pt x="7747" y="151128"/>
                    <a:pt x="0" y="132426"/>
                    <a:pt x="0" y="112926"/>
                  </a:cubicBezTo>
                  <a:lnTo>
                    <a:pt x="0" y="73527"/>
                  </a:lnTo>
                  <a:cubicBezTo>
                    <a:pt x="0" y="54026"/>
                    <a:pt x="7747" y="35324"/>
                    <a:pt x="21535" y="21535"/>
                  </a:cubicBezTo>
                  <a:cubicBezTo>
                    <a:pt x="35324" y="7747"/>
                    <a:pt x="54026" y="0"/>
                    <a:pt x="73527" y="0"/>
                  </a:cubicBez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414321" cy="243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275963" y="6966277"/>
            <a:ext cx="5369998" cy="777240"/>
            <a:chOff x="0" y="0"/>
            <a:chExt cx="1414321" cy="2047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14321" cy="204705"/>
            </a:xfrm>
            <a:custGeom>
              <a:avLst/>
              <a:gdLst/>
              <a:ahLst/>
              <a:cxnLst/>
              <a:rect r="r" b="b" t="t" l="l"/>
              <a:pathLst>
                <a:path h="204705" w="1414321">
                  <a:moveTo>
                    <a:pt x="73527" y="0"/>
                  </a:moveTo>
                  <a:lnTo>
                    <a:pt x="1340794" y="0"/>
                  </a:lnTo>
                  <a:cubicBezTo>
                    <a:pt x="1360294" y="0"/>
                    <a:pt x="1378996" y="7747"/>
                    <a:pt x="1392785" y="21535"/>
                  </a:cubicBezTo>
                  <a:cubicBezTo>
                    <a:pt x="1406574" y="35324"/>
                    <a:pt x="1414321" y="54026"/>
                    <a:pt x="1414321" y="73527"/>
                  </a:cubicBezTo>
                  <a:lnTo>
                    <a:pt x="1414321" y="131178"/>
                  </a:lnTo>
                  <a:cubicBezTo>
                    <a:pt x="1414321" y="150679"/>
                    <a:pt x="1406574" y="169381"/>
                    <a:pt x="1392785" y="183170"/>
                  </a:cubicBezTo>
                  <a:cubicBezTo>
                    <a:pt x="1378996" y="196959"/>
                    <a:pt x="1360294" y="204705"/>
                    <a:pt x="1340794" y="204705"/>
                  </a:cubicBezTo>
                  <a:lnTo>
                    <a:pt x="73527" y="204705"/>
                  </a:lnTo>
                  <a:cubicBezTo>
                    <a:pt x="54026" y="204705"/>
                    <a:pt x="35324" y="196959"/>
                    <a:pt x="21535" y="183170"/>
                  </a:cubicBezTo>
                  <a:cubicBezTo>
                    <a:pt x="7747" y="169381"/>
                    <a:pt x="0" y="150679"/>
                    <a:pt x="0" y="131178"/>
                  </a:cubicBezTo>
                  <a:lnTo>
                    <a:pt x="0" y="73527"/>
                  </a:lnTo>
                  <a:cubicBezTo>
                    <a:pt x="0" y="54026"/>
                    <a:pt x="7747" y="35324"/>
                    <a:pt x="21535" y="21535"/>
                  </a:cubicBezTo>
                  <a:cubicBezTo>
                    <a:pt x="35324" y="7747"/>
                    <a:pt x="54026" y="0"/>
                    <a:pt x="73527" y="0"/>
                  </a:cubicBez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414321" cy="261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98824" y="6954156"/>
            <a:ext cx="5559983" cy="777240"/>
            <a:chOff x="0" y="0"/>
            <a:chExt cx="1464358" cy="2047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64358" cy="204705"/>
            </a:xfrm>
            <a:custGeom>
              <a:avLst/>
              <a:gdLst/>
              <a:ahLst/>
              <a:cxnLst/>
              <a:rect r="r" b="b" t="t" l="l"/>
              <a:pathLst>
                <a:path h="204705" w="1464358">
                  <a:moveTo>
                    <a:pt x="71014" y="0"/>
                  </a:moveTo>
                  <a:lnTo>
                    <a:pt x="1393344" y="0"/>
                  </a:lnTo>
                  <a:cubicBezTo>
                    <a:pt x="1412178" y="0"/>
                    <a:pt x="1430240" y="7482"/>
                    <a:pt x="1443558" y="20800"/>
                  </a:cubicBezTo>
                  <a:cubicBezTo>
                    <a:pt x="1456876" y="34117"/>
                    <a:pt x="1464358" y="52180"/>
                    <a:pt x="1464358" y="71014"/>
                  </a:cubicBezTo>
                  <a:lnTo>
                    <a:pt x="1464358" y="133691"/>
                  </a:lnTo>
                  <a:cubicBezTo>
                    <a:pt x="1464358" y="152525"/>
                    <a:pt x="1456876" y="170588"/>
                    <a:pt x="1443558" y="183906"/>
                  </a:cubicBezTo>
                  <a:cubicBezTo>
                    <a:pt x="1430240" y="197223"/>
                    <a:pt x="1412178" y="204705"/>
                    <a:pt x="1393344" y="204705"/>
                  </a:cubicBezTo>
                  <a:lnTo>
                    <a:pt x="71014" y="204705"/>
                  </a:lnTo>
                  <a:cubicBezTo>
                    <a:pt x="52180" y="204705"/>
                    <a:pt x="34117" y="197223"/>
                    <a:pt x="20800" y="183906"/>
                  </a:cubicBezTo>
                  <a:cubicBezTo>
                    <a:pt x="7482" y="170588"/>
                    <a:pt x="0" y="152525"/>
                    <a:pt x="0" y="133691"/>
                  </a:cubicBezTo>
                  <a:lnTo>
                    <a:pt x="0" y="71014"/>
                  </a:lnTo>
                  <a:cubicBezTo>
                    <a:pt x="0" y="52180"/>
                    <a:pt x="7482" y="34117"/>
                    <a:pt x="20800" y="20800"/>
                  </a:cubicBezTo>
                  <a:cubicBezTo>
                    <a:pt x="34117" y="7482"/>
                    <a:pt x="52180" y="0"/>
                    <a:pt x="71014" y="0"/>
                  </a:cubicBezTo>
                  <a:close/>
                </a:path>
              </a:pathLst>
            </a:custGeom>
            <a:solidFill>
              <a:srgbClr val="A18C7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464358" cy="261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98824" y="8640543"/>
            <a:ext cx="5730107" cy="777240"/>
            <a:chOff x="0" y="0"/>
            <a:chExt cx="1509164" cy="2047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09164" cy="204705"/>
            </a:xfrm>
            <a:custGeom>
              <a:avLst/>
              <a:gdLst/>
              <a:ahLst/>
              <a:cxnLst/>
              <a:rect r="r" b="b" t="t" l="l"/>
              <a:pathLst>
                <a:path h="204705" w="1509164">
                  <a:moveTo>
                    <a:pt x="68906" y="0"/>
                  </a:moveTo>
                  <a:lnTo>
                    <a:pt x="1440258" y="0"/>
                  </a:lnTo>
                  <a:cubicBezTo>
                    <a:pt x="1458533" y="0"/>
                    <a:pt x="1476060" y="7260"/>
                    <a:pt x="1488982" y="20182"/>
                  </a:cubicBezTo>
                  <a:cubicBezTo>
                    <a:pt x="1501904" y="33104"/>
                    <a:pt x="1509164" y="50631"/>
                    <a:pt x="1509164" y="68906"/>
                  </a:cubicBezTo>
                  <a:lnTo>
                    <a:pt x="1509164" y="135799"/>
                  </a:lnTo>
                  <a:cubicBezTo>
                    <a:pt x="1509164" y="173855"/>
                    <a:pt x="1478314" y="204705"/>
                    <a:pt x="1440258" y="204705"/>
                  </a:cubicBezTo>
                  <a:lnTo>
                    <a:pt x="68906" y="204705"/>
                  </a:lnTo>
                  <a:cubicBezTo>
                    <a:pt x="50631" y="204705"/>
                    <a:pt x="33104" y="197445"/>
                    <a:pt x="20182" y="184523"/>
                  </a:cubicBezTo>
                  <a:cubicBezTo>
                    <a:pt x="7260" y="171601"/>
                    <a:pt x="0" y="154074"/>
                    <a:pt x="0" y="135799"/>
                  </a:cubicBezTo>
                  <a:lnTo>
                    <a:pt x="0" y="68906"/>
                  </a:lnTo>
                  <a:cubicBezTo>
                    <a:pt x="0" y="30850"/>
                    <a:pt x="30850" y="0"/>
                    <a:pt x="68906" y="0"/>
                  </a:cubicBezTo>
                  <a:close/>
                </a:path>
              </a:pathLst>
            </a:custGeom>
            <a:solidFill>
              <a:srgbClr val="90AFA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509164" cy="261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-481305" y="-147546"/>
            <a:ext cx="2501316" cy="3059714"/>
          </a:xfrm>
          <a:custGeom>
            <a:avLst/>
            <a:gdLst/>
            <a:ahLst/>
            <a:cxnLst/>
            <a:rect r="r" b="b" t="t" l="l"/>
            <a:pathLst>
              <a:path h="3059714" w="2501316">
                <a:moveTo>
                  <a:pt x="0" y="0"/>
                </a:moveTo>
                <a:lnTo>
                  <a:pt x="2501315" y="0"/>
                </a:lnTo>
                <a:lnTo>
                  <a:pt x="2501315" y="3059714"/>
                </a:lnTo>
                <a:lnTo>
                  <a:pt x="0" y="305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020010" y="1833938"/>
            <a:ext cx="13659136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Factores Protectores en las Relaciones</a:t>
            </a:r>
            <a:r>
              <a:rPr lang="en-US" sz="4800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Afectivas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77463" y="2980994"/>
            <a:ext cx="10944231" cy="3309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3814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Los factores protectores son habilidades, recursos y apoyos que fortalecen el bienestar personal y ayudan a establecer relaciones basadas en el respeto, la confianza y la convivencia saludable.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431434" y="8721466"/>
            <a:ext cx="5214527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Pensamiento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680782" y="7091535"/>
            <a:ext cx="3620164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edes de apoyo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10444" y="7026229"/>
            <a:ext cx="4219280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Aut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oestima saludable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8747267"/>
            <a:ext cx="5900232" cy="556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Comunicación asertiva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574274">
            <a:off x="2070636" y="2783823"/>
            <a:ext cx="14495188" cy="4473102"/>
            <a:chOff x="0" y="0"/>
            <a:chExt cx="1100364" cy="3395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00364" cy="339564"/>
            </a:xfrm>
            <a:custGeom>
              <a:avLst/>
              <a:gdLst/>
              <a:ahLst/>
              <a:cxnLst/>
              <a:rect r="r" b="b" t="t" l="l"/>
              <a:pathLst>
                <a:path h="339564" w="1100364">
                  <a:moveTo>
                    <a:pt x="203200" y="339564"/>
                  </a:moveTo>
                  <a:lnTo>
                    <a:pt x="897164" y="339564"/>
                  </a:lnTo>
                  <a:lnTo>
                    <a:pt x="1100364" y="0"/>
                  </a:lnTo>
                  <a:lnTo>
                    <a:pt x="0" y="0"/>
                  </a:lnTo>
                  <a:lnTo>
                    <a:pt x="203200" y="339564"/>
                  </a:lnTo>
                  <a:close/>
                </a:path>
              </a:pathLst>
            </a:custGeom>
            <a:solidFill>
              <a:srgbClr val="F9F2EA">
                <a:alpha val="8470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846364" cy="377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276324" y="4207819"/>
            <a:ext cx="12975401" cy="1442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26"/>
              </a:lnSpc>
            </a:pPr>
            <a:r>
              <a:rPr lang="en-US" sz="8447">
                <a:solidFill>
                  <a:srgbClr val="C41919"/>
                </a:solidFill>
                <a:latin typeface="Doublebass"/>
                <a:ea typeface="Doublebass"/>
                <a:cs typeface="Doublebass"/>
                <a:sym typeface="Doublebass"/>
              </a:rPr>
              <a:t>Diapositiva para el docente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5866" y="4258135"/>
            <a:ext cx="3777813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Area Tematica: 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"Comprende el impacto en el bienestar emocional de interacciones sociales sanas y violentas 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608249" y="537527"/>
            <a:ext cx="507150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Malla curricular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85699" y="4258135"/>
            <a:ext cx="4569128" cy="149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Conocimientos: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Establece interacciones saludables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36721" y="4258135"/>
            <a:ext cx="4154187" cy="149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Habilidades: 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Serenidad ante situaciones cotidianas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133813" y="4258135"/>
            <a:ext cx="4154187" cy="992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Valores: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Salud integral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201024" y="1491694"/>
            <a:ext cx="188595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año 8°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10464792">
            <a:off x="15323542" y="315757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7" y="0"/>
                </a:lnTo>
                <a:lnTo>
                  <a:pt x="2565787" y="1545888"/>
                </a:lnTo>
                <a:lnTo>
                  <a:pt x="0" y="15458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090294" y="6468843"/>
            <a:ext cx="3197706" cy="3818157"/>
          </a:xfrm>
          <a:custGeom>
            <a:avLst/>
            <a:gdLst/>
            <a:ahLst/>
            <a:cxnLst/>
            <a:rect r="r" b="b" t="t" l="l"/>
            <a:pathLst>
              <a:path h="3818157" w="3197706">
                <a:moveTo>
                  <a:pt x="0" y="0"/>
                </a:moveTo>
                <a:lnTo>
                  <a:pt x="3197706" y="0"/>
                </a:lnTo>
                <a:lnTo>
                  <a:pt x="3197706" y="3818157"/>
                </a:lnTo>
                <a:lnTo>
                  <a:pt x="0" y="3818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6324" y="5194094"/>
            <a:ext cx="16040802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El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docente es una figura clave en la formación integral del estudiantado, ya que contribuye al desarrollo de habilidades socioemocionales, la convivencia pacífica y la prevención de situaciones de violencia.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60874" y="1963571"/>
            <a:ext cx="15366252" cy="2033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Rol del Docente en la Promoción de Relaciones Afectivas Saludables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97C9C4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585536" y="344095"/>
            <a:ext cx="3732448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C41919"/>
                </a:solidFill>
                <a:latin typeface="Doublebass"/>
                <a:ea typeface="Doublebass"/>
                <a:cs typeface="Doublebass"/>
                <a:sym typeface="Doublebass"/>
              </a:rPr>
              <a:t>Rol</a:t>
            </a:r>
            <a:r>
              <a:rPr lang="en-US" sz="4099">
                <a:solidFill>
                  <a:srgbClr val="C41919"/>
                </a:solidFill>
                <a:latin typeface="Doublebass"/>
                <a:ea typeface="Doublebass"/>
                <a:cs typeface="Doublebass"/>
                <a:sym typeface="Doublebass"/>
              </a:rPr>
              <a:t> del Docente</a:t>
            </a:r>
          </a:p>
        </p:txBody>
      </p:sp>
      <p:grpSp>
        <p:nvGrpSpPr>
          <p:cNvPr name="Group 7" id="7"/>
          <p:cNvGrpSpPr/>
          <p:nvPr/>
        </p:nvGrpSpPr>
        <p:grpSpPr>
          <a:xfrm rot="-10800000">
            <a:off x="4389700" y="7996191"/>
            <a:ext cx="13898300" cy="2290809"/>
            <a:chOff x="0" y="0"/>
            <a:chExt cx="2900163" cy="4780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00163" cy="478024"/>
            </a:xfrm>
            <a:custGeom>
              <a:avLst/>
              <a:gdLst/>
              <a:ahLst/>
              <a:cxnLst/>
              <a:rect r="r" b="b" t="t" l="l"/>
              <a:pathLst>
                <a:path h="478024" w="2900163">
                  <a:moveTo>
                    <a:pt x="2696963" y="0"/>
                  </a:moveTo>
                  <a:lnTo>
                    <a:pt x="0" y="0"/>
                  </a:lnTo>
                  <a:lnTo>
                    <a:pt x="0" y="478024"/>
                  </a:lnTo>
                  <a:lnTo>
                    <a:pt x="2696963" y="478024"/>
                  </a:lnTo>
                  <a:lnTo>
                    <a:pt x="2900163" y="239012"/>
                  </a:lnTo>
                  <a:lnTo>
                    <a:pt x="2696963" y="0"/>
                  </a:ln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785863" cy="5161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4980572"/>
            <a:ext cx="12498281" cy="2359392"/>
            <a:chOff x="0" y="0"/>
            <a:chExt cx="2608020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08020" cy="492335"/>
            </a:xfrm>
            <a:custGeom>
              <a:avLst/>
              <a:gdLst/>
              <a:ahLst/>
              <a:cxnLst/>
              <a:rect r="r" b="b" t="t" l="l"/>
              <a:pathLst>
                <a:path h="492335" w="2608020">
                  <a:moveTo>
                    <a:pt x="2404820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2404820" y="492335"/>
                  </a:lnTo>
                  <a:lnTo>
                    <a:pt x="2608020" y="246168"/>
                  </a:lnTo>
                  <a:lnTo>
                    <a:pt x="2404820" y="0"/>
                  </a:ln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93720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10800000">
            <a:off x="5099854" y="2354148"/>
            <a:ext cx="13188146" cy="2140103"/>
            <a:chOff x="0" y="0"/>
            <a:chExt cx="2751975" cy="4465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751975" cy="446576"/>
            </a:xfrm>
            <a:custGeom>
              <a:avLst/>
              <a:gdLst/>
              <a:ahLst/>
              <a:cxnLst/>
              <a:rect r="r" b="b" t="t" l="l"/>
              <a:pathLst>
                <a:path h="446576" w="2751975">
                  <a:moveTo>
                    <a:pt x="2548775" y="0"/>
                  </a:moveTo>
                  <a:lnTo>
                    <a:pt x="0" y="0"/>
                  </a:lnTo>
                  <a:lnTo>
                    <a:pt x="0" y="446576"/>
                  </a:lnTo>
                  <a:lnTo>
                    <a:pt x="2548775" y="446576"/>
                  </a:lnTo>
                  <a:lnTo>
                    <a:pt x="2751975" y="223288"/>
                  </a:lnTo>
                  <a:lnTo>
                    <a:pt x="2548775" y="0"/>
                  </a:ln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637675" cy="4846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38204" y="2392605"/>
            <a:ext cx="4082781" cy="618096"/>
            <a:chOff x="0" y="0"/>
            <a:chExt cx="2684439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3512971" y="4980572"/>
            <a:ext cx="5388496" cy="618096"/>
            <a:chOff x="0" y="0"/>
            <a:chExt cx="3542950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542950" cy="406400"/>
            </a:xfrm>
            <a:custGeom>
              <a:avLst/>
              <a:gdLst/>
              <a:ahLst/>
              <a:cxnLst/>
              <a:rect r="r" b="b" t="t" l="l"/>
              <a:pathLst>
                <a:path h="406400" w="3542950">
                  <a:moveTo>
                    <a:pt x="0" y="0"/>
                  </a:moveTo>
                  <a:lnTo>
                    <a:pt x="3339750" y="0"/>
                  </a:lnTo>
                  <a:lnTo>
                    <a:pt x="3542950" y="203200"/>
                  </a:lnTo>
                  <a:lnTo>
                    <a:pt x="333975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77800" y="-38100"/>
              <a:ext cx="328895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-10800000">
            <a:off x="8650627" y="8064259"/>
            <a:ext cx="4082781" cy="618096"/>
            <a:chOff x="0" y="0"/>
            <a:chExt cx="2684439" cy="40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684439" cy="406400"/>
            </a:xfrm>
            <a:custGeom>
              <a:avLst/>
              <a:gdLst/>
              <a:ahLst/>
              <a:cxnLst/>
              <a:rect r="r" b="b" t="t" l="l"/>
              <a:pathLst>
                <a:path h="406400" w="2684439">
                  <a:moveTo>
                    <a:pt x="0" y="0"/>
                  </a:moveTo>
                  <a:lnTo>
                    <a:pt x="2481239" y="0"/>
                  </a:lnTo>
                  <a:lnTo>
                    <a:pt x="2684439" y="203200"/>
                  </a:lnTo>
                  <a:lnTo>
                    <a:pt x="248123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77800" y="-38100"/>
              <a:ext cx="24304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6585536" y="2921381"/>
            <a:ext cx="11475006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Brinda información, herramientas y espacios de reflexión que permitan al estudiantado comprender qué caracteriza una relación sana y cómo identificar conductas de riesgo.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0" y="5659119"/>
            <a:ext cx="11315715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Favorece un a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mbiente de confianza donde el estudiantado pueda expresar inquietudes, experiencias y emociones de manera segura y respetuosa.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390326" y="8606155"/>
            <a:ext cx="12427084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Ofrece ap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oyo durante el proceso formativo, fortaleciendo la autoestima, el bienestar emocional y las habilidades para la toma de decisiones responsables.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12237" y="2449398"/>
            <a:ext cx="3334715" cy="4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7"/>
              </a:lnSpc>
            </a:pPr>
            <a:r>
              <a:rPr lang="en-US" sz="36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Orientar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078214" y="5086414"/>
            <a:ext cx="4572413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ESCUCHAR ACTIVAMENTE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50627" y="8060195"/>
            <a:ext cx="3334715" cy="516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3"/>
              </a:lnSpc>
            </a:pPr>
            <a:r>
              <a:rPr lang="en-US" sz="40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Acompañar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6939">
            <a:off x="-2103088" y="-833995"/>
            <a:ext cx="5232159" cy="568478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97C9C4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75242" y="6898908"/>
            <a:ext cx="12498281" cy="2359392"/>
            <a:chOff x="0" y="0"/>
            <a:chExt cx="2608020" cy="4923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08020" cy="492335"/>
            </a:xfrm>
            <a:custGeom>
              <a:avLst/>
              <a:gdLst/>
              <a:ahLst/>
              <a:cxnLst/>
              <a:rect r="r" b="b" t="t" l="l"/>
              <a:pathLst>
                <a:path h="492335" w="2608020">
                  <a:moveTo>
                    <a:pt x="2404820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2404820" y="492335"/>
                  </a:lnTo>
                  <a:lnTo>
                    <a:pt x="2608020" y="246168"/>
                  </a:lnTo>
                  <a:lnTo>
                    <a:pt x="2404820" y="0"/>
                  </a:ln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93720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10800000">
            <a:off x="4949232" y="3799383"/>
            <a:ext cx="13188146" cy="2140103"/>
            <a:chOff x="0" y="0"/>
            <a:chExt cx="2751975" cy="4465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51975" cy="446576"/>
            </a:xfrm>
            <a:custGeom>
              <a:avLst/>
              <a:gdLst/>
              <a:ahLst/>
              <a:cxnLst/>
              <a:rect r="r" b="b" t="t" l="l"/>
              <a:pathLst>
                <a:path h="446576" w="2751975">
                  <a:moveTo>
                    <a:pt x="2548775" y="0"/>
                  </a:moveTo>
                  <a:lnTo>
                    <a:pt x="0" y="0"/>
                  </a:lnTo>
                  <a:lnTo>
                    <a:pt x="0" y="446576"/>
                  </a:lnTo>
                  <a:lnTo>
                    <a:pt x="2548775" y="446576"/>
                  </a:lnTo>
                  <a:lnTo>
                    <a:pt x="2751975" y="223288"/>
                  </a:lnTo>
                  <a:lnTo>
                    <a:pt x="2548775" y="0"/>
                  </a:lnTo>
                  <a:close/>
                </a:path>
              </a:pathLst>
            </a:custGeom>
            <a:solidFill>
              <a:srgbClr val="C09D8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637675" cy="4846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0" y="3799383"/>
            <a:ext cx="5929183" cy="618096"/>
            <a:chOff x="0" y="0"/>
            <a:chExt cx="3898453" cy="40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98453" cy="406400"/>
            </a:xfrm>
            <a:custGeom>
              <a:avLst/>
              <a:gdLst/>
              <a:ahLst/>
              <a:cxnLst/>
              <a:rect r="r" b="b" t="t" l="l"/>
              <a:pathLst>
                <a:path h="406400" w="3898453">
                  <a:moveTo>
                    <a:pt x="0" y="0"/>
                  </a:moveTo>
                  <a:lnTo>
                    <a:pt x="3695253" y="0"/>
                  </a:lnTo>
                  <a:lnTo>
                    <a:pt x="3898453" y="203200"/>
                  </a:lnTo>
                  <a:lnTo>
                    <a:pt x="3695253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77800" y="-38100"/>
              <a:ext cx="364445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63097" y="6909499"/>
            <a:ext cx="9288321" cy="618096"/>
            <a:chOff x="0" y="0"/>
            <a:chExt cx="6107095" cy="40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07095" cy="406400"/>
            </a:xfrm>
            <a:custGeom>
              <a:avLst/>
              <a:gdLst/>
              <a:ahLst/>
              <a:cxnLst/>
              <a:rect r="r" b="b" t="t" l="l"/>
              <a:pathLst>
                <a:path h="406400" w="6107095">
                  <a:moveTo>
                    <a:pt x="0" y="0"/>
                  </a:moveTo>
                  <a:lnTo>
                    <a:pt x="5903895" y="0"/>
                  </a:lnTo>
                  <a:lnTo>
                    <a:pt x="6107095" y="203200"/>
                  </a:lnTo>
                  <a:lnTo>
                    <a:pt x="5903895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77800" y="-38100"/>
              <a:ext cx="585309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659760" y="8078604"/>
            <a:ext cx="1477618" cy="2208396"/>
          </a:xfrm>
          <a:custGeom>
            <a:avLst/>
            <a:gdLst/>
            <a:ahLst/>
            <a:cxnLst/>
            <a:rect r="r" b="b" t="t" l="l"/>
            <a:pathLst>
              <a:path h="2208396" w="1477618">
                <a:moveTo>
                  <a:pt x="0" y="0"/>
                </a:moveTo>
                <a:lnTo>
                  <a:pt x="1477617" y="0"/>
                </a:lnTo>
                <a:lnTo>
                  <a:pt x="1477617" y="2208396"/>
                </a:lnTo>
                <a:lnTo>
                  <a:pt x="0" y="22083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585536" y="344095"/>
            <a:ext cx="3732448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C41919"/>
                </a:solidFill>
                <a:latin typeface="Doublebass"/>
                <a:ea typeface="Doublebass"/>
                <a:cs typeface="Doublebass"/>
                <a:sym typeface="Doublebass"/>
              </a:rPr>
              <a:t>Rol</a:t>
            </a:r>
            <a:r>
              <a:rPr lang="en-US" sz="4099">
                <a:solidFill>
                  <a:srgbClr val="C41919"/>
                </a:solidFill>
                <a:latin typeface="Doublebass"/>
                <a:ea typeface="Doublebass"/>
                <a:cs typeface="Doublebass"/>
                <a:sym typeface="Doublebass"/>
              </a:rPr>
              <a:t> del Docente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073898" y="4366617"/>
            <a:ext cx="11836021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Pe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rmite identificar conductas, cambios emocionales o situaciones que podrían indicar la presencia de violencia, maltrato o vulneración de derechos.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0" y="7577455"/>
            <a:ext cx="11315715" cy="168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Cuando sea necesar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io, el docente debe remitir la situación a los profesionales correspondientes y seguir los protocolos institucionales establecidos.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28178" y="3923520"/>
            <a:ext cx="5160827" cy="4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7"/>
              </a:lnSpc>
            </a:pPr>
            <a:r>
              <a:rPr lang="en-US" sz="36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 Detectar señales de riesgo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45718" y="7110528"/>
            <a:ext cx="8723079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CANALIZAR Y ACTIVAR APOYOS INSTITUCIONALES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82965" y="6172200"/>
            <a:ext cx="5574236" cy="4114800"/>
          </a:xfrm>
          <a:custGeom>
            <a:avLst/>
            <a:gdLst/>
            <a:ahLst/>
            <a:cxnLst/>
            <a:rect r="r" b="b" t="t" l="l"/>
            <a:pathLst>
              <a:path h="4114800" w="5574236">
                <a:moveTo>
                  <a:pt x="0" y="0"/>
                </a:moveTo>
                <a:lnTo>
                  <a:pt x="5574236" y="0"/>
                </a:lnTo>
                <a:lnTo>
                  <a:pt x="55742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18498" y="4477210"/>
            <a:ext cx="16040802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El estudio de l</a:t>
            </a:r>
            <a:r>
              <a:rPr lang="en-US" sz="319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as relaciones afectivas sanas y violentas se fundamenta en enfoques educativos que promueven el desarrollo integral de la persona, fortaleciendo competencias cognitivas, emocionales y sociales necesarias para la convivencia y el bienestar.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69227" y="246979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Enfoque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Curricular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56172" y="972231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Enfoque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Curricular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7146" y="4229560"/>
            <a:ext cx="17468614" cy="517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Pla</a:t>
            </a: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ntea que el aprendizaje se construye a partir de las experiencias previas, la reflexión y la interacción con otras personas.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 en la temática: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El estudiantado analiza situaciones reales, comparte experiencias y construye conocimientos sobre relaciones saludables a partir del diálogo y la participación activa.</a:t>
            </a:r>
          </a:p>
          <a:p>
            <a:pPr algn="l">
              <a:lnSpc>
                <a:spcPts val="5904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083141" y="2880236"/>
            <a:ext cx="7376790" cy="1189529"/>
            <a:chOff x="0" y="0"/>
            <a:chExt cx="1170046" cy="1886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0046" cy="188673"/>
            </a:xfrm>
            <a:custGeom>
              <a:avLst/>
              <a:gdLst/>
              <a:ahLst/>
              <a:cxnLst/>
              <a:rect r="r" b="b" t="t" l="l"/>
              <a:pathLst>
                <a:path h="188673" w="1170046">
                  <a:moveTo>
                    <a:pt x="53524" y="0"/>
                  </a:moveTo>
                  <a:lnTo>
                    <a:pt x="1116522" y="0"/>
                  </a:lnTo>
                  <a:cubicBezTo>
                    <a:pt x="1146083" y="0"/>
                    <a:pt x="1170046" y="23964"/>
                    <a:pt x="1170046" y="53524"/>
                  </a:cubicBezTo>
                  <a:lnTo>
                    <a:pt x="1170046" y="135149"/>
                  </a:lnTo>
                  <a:cubicBezTo>
                    <a:pt x="1170046" y="149345"/>
                    <a:pt x="1164407" y="162959"/>
                    <a:pt x="1154369" y="172997"/>
                  </a:cubicBezTo>
                  <a:cubicBezTo>
                    <a:pt x="1144332" y="183034"/>
                    <a:pt x="1130717" y="188673"/>
                    <a:pt x="1116522" y="188673"/>
                  </a:cubicBezTo>
                  <a:lnTo>
                    <a:pt x="53524" y="188673"/>
                  </a:lnTo>
                  <a:cubicBezTo>
                    <a:pt x="39329" y="188673"/>
                    <a:pt x="25715" y="183034"/>
                    <a:pt x="15677" y="172997"/>
                  </a:cubicBezTo>
                  <a:cubicBezTo>
                    <a:pt x="5639" y="162959"/>
                    <a:pt x="0" y="149345"/>
                    <a:pt x="0" y="135149"/>
                  </a:cubicBezTo>
                  <a:lnTo>
                    <a:pt x="0" y="53524"/>
                  </a:lnTo>
                  <a:cubicBezTo>
                    <a:pt x="0" y="39329"/>
                    <a:pt x="5639" y="25715"/>
                    <a:pt x="15677" y="15677"/>
                  </a:cubicBezTo>
                  <a:cubicBezTo>
                    <a:pt x="25715" y="5639"/>
                    <a:pt x="39329" y="0"/>
                    <a:pt x="53524" y="0"/>
                  </a:cubicBezTo>
                  <a:close/>
                </a:path>
              </a:pathLst>
            </a:custGeom>
            <a:solidFill>
              <a:srgbClr val="B16F4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170046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083141" y="2961604"/>
            <a:ext cx="7376790" cy="91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8"/>
              </a:lnSpc>
              <a:spcBef>
                <a:spcPct val="0"/>
              </a:spcBef>
            </a:pP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Constructivista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56172" y="972231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Enfoque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Curricular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7146" y="4229560"/>
            <a:ext cx="17468614" cy="591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Reco</a:t>
            </a: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noce a la persona como el centro del proceso educativo, promoviendo la dignidad humana, la autonomía, la autoestima y el desarrollo integral.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 en la temática: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Se fomenta el respeto por la diversidad, el reconocimiento de los derechos humanos y la valoración de cada persona como un ser único.</a:t>
            </a:r>
          </a:p>
          <a:p>
            <a:pPr algn="l">
              <a:lnSpc>
                <a:spcPts val="5904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083141" y="2880236"/>
            <a:ext cx="7376790" cy="1189529"/>
            <a:chOff x="0" y="0"/>
            <a:chExt cx="1170046" cy="1886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0046" cy="188673"/>
            </a:xfrm>
            <a:custGeom>
              <a:avLst/>
              <a:gdLst/>
              <a:ahLst/>
              <a:cxnLst/>
              <a:rect r="r" b="b" t="t" l="l"/>
              <a:pathLst>
                <a:path h="188673" w="1170046">
                  <a:moveTo>
                    <a:pt x="53524" y="0"/>
                  </a:moveTo>
                  <a:lnTo>
                    <a:pt x="1116522" y="0"/>
                  </a:lnTo>
                  <a:cubicBezTo>
                    <a:pt x="1146083" y="0"/>
                    <a:pt x="1170046" y="23964"/>
                    <a:pt x="1170046" y="53524"/>
                  </a:cubicBezTo>
                  <a:lnTo>
                    <a:pt x="1170046" y="135149"/>
                  </a:lnTo>
                  <a:cubicBezTo>
                    <a:pt x="1170046" y="149345"/>
                    <a:pt x="1164407" y="162959"/>
                    <a:pt x="1154369" y="172997"/>
                  </a:cubicBezTo>
                  <a:cubicBezTo>
                    <a:pt x="1144332" y="183034"/>
                    <a:pt x="1130717" y="188673"/>
                    <a:pt x="1116522" y="188673"/>
                  </a:cubicBezTo>
                  <a:lnTo>
                    <a:pt x="53524" y="188673"/>
                  </a:lnTo>
                  <a:cubicBezTo>
                    <a:pt x="39329" y="188673"/>
                    <a:pt x="25715" y="183034"/>
                    <a:pt x="15677" y="172997"/>
                  </a:cubicBezTo>
                  <a:cubicBezTo>
                    <a:pt x="5639" y="162959"/>
                    <a:pt x="0" y="149345"/>
                    <a:pt x="0" y="135149"/>
                  </a:cubicBezTo>
                  <a:lnTo>
                    <a:pt x="0" y="53524"/>
                  </a:lnTo>
                  <a:cubicBezTo>
                    <a:pt x="0" y="39329"/>
                    <a:pt x="5639" y="25715"/>
                    <a:pt x="15677" y="15677"/>
                  </a:cubicBezTo>
                  <a:cubicBezTo>
                    <a:pt x="25715" y="5639"/>
                    <a:pt x="39329" y="0"/>
                    <a:pt x="53524" y="0"/>
                  </a:cubicBezTo>
                  <a:close/>
                </a:path>
              </a:pathLst>
            </a:custGeom>
            <a:solidFill>
              <a:srgbClr val="5C735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170046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083141" y="2961604"/>
            <a:ext cx="7376790" cy="91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8"/>
              </a:lnSpc>
              <a:spcBef>
                <a:spcPct val="0"/>
              </a:spcBef>
            </a:pP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Huma</a:t>
            </a: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nista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56172" y="972231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Enfoque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Curricular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7146" y="4229560"/>
            <a:ext cx="17468614" cy="591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Busca desarrollar</a:t>
            </a: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habilidades emocionales y sociales que favorezcan el bienestar personal y la convivencia pacífica.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 en la temática: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Se fortalecen competencias como la empatía, la comunicación asertiva, la regulación emocional y la resolución pacífica de conflictos.</a:t>
            </a:r>
          </a:p>
          <a:p>
            <a:pPr algn="l">
              <a:lnSpc>
                <a:spcPts val="5904"/>
              </a:lnSpc>
            </a:pPr>
          </a:p>
          <a:p>
            <a:pPr algn="l">
              <a:lnSpc>
                <a:spcPts val="5904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083141" y="2880236"/>
            <a:ext cx="7376790" cy="1189529"/>
            <a:chOff x="0" y="0"/>
            <a:chExt cx="1170046" cy="1886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0046" cy="188673"/>
            </a:xfrm>
            <a:custGeom>
              <a:avLst/>
              <a:gdLst/>
              <a:ahLst/>
              <a:cxnLst/>
              <a:rect r="r" b="b" t="t" l="l"/>
              <a:pathLst>
                <a:path h="188673" w="1170046">
                  <a:moveTo>
                    <a:pt x="53524" y="0"/>
                  </a:moveTo>
                  <a:lnTo>
                    <a:pt x="1116522" y="0"/>
                  </a:lnTo>
                  <a:cubicBezTo>
                    <a:pt x="1146083" y="0"/>
                    <a:pt x="1170046" y="23964"/>
                    <a:pt x="1170046" y="53524"/>
                  </a:cubicBezTo>
                  <a:lnTo>
                    <a:pt x="1170046" y="135149"/>
                  </a:lnTo>
                  <a:cubicBezTo>
                    <a:pt x="1170046" y="149345"/>
                    <a:pt x="1164407" y="162959"/>
                    <a:pt x="1154369" y="172997"/>
                  </a:cubicBezTo>
                  <a:cubicBezTo>
                    <a:pt x="1144332" y="183034"/>
                    <a:pt x="1130717" y="188673"/>
                    <a:pt x="1116522" y="188673"/>
                  </a:cubicBezTo>
                  <a:lnTo>
                    <a:pt x="53524" y="188673"/>
                  </a:lnTo>
                  <a:cubicBezTo>
                    <a:pt x="39329" y="188673"/>
                    <a:pt x="25715" y="183034"/>
                    <a:pt x="15677" y="172997"/>
                  </a:cubicBezTo>
                  <a:cubicBezTo>
                    <a:pt x="5639" y="162959"/>
                    <a:pt x="0" y="149345"/>
                    <a:pt x="0" y="135149"/>
                  </a:cubicBezTo>
                  <a:lnTo>
                    <a:pt x="0" y="53524"/>
                  </a:lnTo>
                  <a:cubicBezTo>
                    <a:pt x="0" y="39329"/>
                    <a:pt x="5639" y="25715"/>
                    <a:pt x="15677" y="15677"/>
                  </a:cubicBezTo>
                  <a:cubicBezTo>
                    <a:pt x="25715" y="5639"/>
                    <a:pt x="39329" y="0"/>
                    <a:pt x="5352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170046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083141" y="2961604"/>
            <a:ext cx="7376790" cy="91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8"/>
              </a:lnSpc>
              <a:spcBef>
                <a:spcPct val="0"/>
              </a:spcBef>
            </a:pP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Socioemocio</a:t>
            </a: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nal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56172" y="972231"/>
            <a:ext cx="8975657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Enfoque</a:t>
            </a: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 Curricular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7146" y="4229560"/>
            <a:ext cx="17468614" cy="517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Propone que los nuevos aprendizajes</a:t>
            </a: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adquieren sentido cuando se relacionan con experiencias reales y situaciones de la vida cotidiana.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 en la temática:</a:t>
            </a:r>
          </a:p>
          <a:p>
            <a:pPr algn="l">
              <a:lnSpc>
                <a:spcPts val="5904"/>
              </a:lnSpc>
            </a:pPr>
            <a:r>
              <a:rPr lang="en-US" sz="4217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Los contenidos se conectan con las experiencias y contextos que viven los adolescentes en sus relaciones familiares, de amistad y de pareja.</a:t>
            </a:r>
          </a:p>
          <a:p>
            <a:pPr algn="l">
              <a:lnSpc>
                <a:spcPts val="5904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083141" y="2880236"/>
            <a:ext cx="8249266" cy="1189529"/>
            <a:chOff x="0" y="0"/>
            <a:chExt cx="1308431" cy="1886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08431" cy="188673"/>
            </a:xfrm>
            <a:custGeom>
              <a:avLst/>
              <a:gdLst/>
              <a:ahLst/>
              <a:cxnLst/>
              <a:rect r="r" b="b" t="t" l="l"/>
              <a:pathLst>
                <a:path h="188673" w="1308431">
                  <a:moveTo>
                    <a:pt x="47863" y="0"/>
                  </a:moveTo>
                  <a:lnTo>
                    <a:pt x="1260568" y="0"/>
                  </a:lnTo>
                  <a:cubicBezTo>
                    <a:pt x="1287002" y="0"/>
                    <a:pt x="1308431" y="21429"/>
                    <a:pt x="1308431" y="47863"/>
                  </a:cubicBezTo>
                  <a:lnTo>
                    <a:pt x="1308431" y="140810"/>
                  </a:lnTo>
                  <a:cubicBezTo>
                    <a:pt x="1308431" y="167244"/>
                    <a:pt x="1287002" y="188673"/>
                    <a:pt x="1260568" y="188673"/>
                  </a:cubicBezTo>
                  <a:lnTo>
                    <a:pt x="47863" y="188673"/>
                  </a:lnTo>
                  <a:cubicBezTo>
                    <a:pt x="35169" y="188673"/>
                    <a:pt x="22995" y="183631"/>
                    <a:pt x="14019" y="174655"/>
                  </a:cubicBezTo>
                  <a:cubicBezTo>
                    <a:pt x="5043" y="165678"/>
                    <a:pt x="0" y="153504"/>
                    <a:pt x="0" y="140810"/>
                  </a:cubicBezTo>
                  <a:lnTo>
                    <a:pt x="0" y="47863"/>
                  </a:lnTo>
                  <a:cubicBezTo>
                    <a:pt x="0" y="21429"/>
                    <a:pt x="21429" y="0"/>
                    <a:pt x="47863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308431" cy="245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083141" y="2961604"/>
            <a:ext cx="8107235" cy="91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8"/>
              </a:lnSpc>
              <a:spcBef>
                <a:spcPct val="0"/>
              </a:spcBef>
            </a:pPr>
            <a:r>
              <a:rPr lang="en-US" sz="53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Aprendizaje Significativo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332697" y="36289"/>
            <a:ext cx="4569128" cy="4486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Objetivo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Analiz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 situaciones relacionadas con relaciones afectivas para identificar elementos de respeto, confianza y violencia, promoviendo la reflexión crítica.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64928" y="2785209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"El Consejo d</a:t>
            </a: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 una Amistad"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03555" y="1821652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Actividad de inicio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866" y="4265014"/>
            <a:ext cx="4569128" cy="4985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Materi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ales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4 t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arjetas con situaciones (proyectadas o impresas).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Pizarra o rotafolio.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Marcadores.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Organización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Grupos de 3 estudiantes.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911800" y="4258135"/>
            <a:ext cx="7420897" cy="5484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Organiz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ación: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Grupos d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 3 estudiantes.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Desarrollo paso a paso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Paso 1: Presentación del reto (2 min)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El docente indica: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"Im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aginen que una amistad cercana les pide consejo sobre una situación que está viviendo en una relación. Ustedes deberán analizarla y ayudarle a tomar una decisión."</a:t>
            </a:r>
          </a:p>
          <a:p>
            <a:pPr algn="l">
              <a:lnSpc>
                <a:spcPts val="4001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5866" y="4258135"/>
            <a:ext cx="3777813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Caso 1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"M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i p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areja se enoja cuando salgo con mis amistades y me pide que pase más tiempo únicamente con ella."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98760" y="1504139"/>
            <a:ext cx="16576099" cy="181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Paso 2: Análisis grupal (5 min) Cada grupo recibe una situación diferente.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85699" y="4258135"/>
            <a:ext cx="4569128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Caso 2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"Una person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 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revisa constantemente las redes sociales de su pareja para asegurarse de que no habla con otras personas."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36721" y="4258135"/>
            <a:ext cx="4154187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aso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3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"Dos personas conversan sobre sus diferencias y buscan acuerdos cuando tienen conflictos."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4133813" y="4258135"/>
            <a:ext cx="4154187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aso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4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"Una persona se molesta cuando su pareja obtiene logros académicos y minimiza sus éxitos."</a:t>
            </a:r>
          </a:p>
          <a:p>
            <a:pPr algn="l">
              <a:lnSpc>
                <a:spcPts val="4001"/>
              </a:lnSpc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1558" y="1910081"/>
            <a:ext cx="12026501" cy="7982590"/>
          </a:xfrm>
          <a:custGeom>
            <a:avLst/>
            <a:gdLst/>
            <a:ahLst/>
            <a:cxnLst/>
            <a:rect r="r" b="b" t="t" l="l"/>
            <a:pathLst>
              <a:path h="7982590" w="12026501">
                <a:moveTo>
                  <a:pt x="0" y="0"/>
                </a:moveTo>
                <a:lnTo>
                  <a:pt x="12026501" y="0"/>
                </a:lnTo>
                <a:lnTo>
                  <a:pt x="12026501" y="7982590"/>
                </a:lnTo>
                <a:lnTo>
                  <a:pt x="0" y="79825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17051" y="90487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de Inicio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06184" y="1910081"/>
            <a:ext cx="12195899" cy="8064538"/>
          </a:xfrm>
          <a:custGeom>
            <a:avLst/>
            <a:gdLst/>
            <a:ahLst/>
            <a:cxnLst/>
            <a:rect r="r" b="b" t="t" l="l"/>
            <a:pathLst>
              <a:path h="8064538" w="12195899">
                <a:moveTo>
                  <a:pt x="0" y="0"/>
                </a:moveTo>
                <a:lnTo>
                  <a:pt x="12195898" y="0"/>
                </a:lnTo>
                <a:lnTo>
                  <a:pt x="12195898" y="8064538"/>
                </a:lnTo>
                <a:lnTo>
                  <a:pt x="0" y="80645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17051" y="90487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de Inicio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86499" y="1768050"/>
            <a:ext cx="12565788" cy="8262006"/>
          </a:xfrm>
          <a:custGeom>
            <a:avLst/>
            <a:gdLst/>
            <a:ahLst/>
            <a:cxnLst/>
            <a:rect r="r" b="b" t="t" l="l"/>
            <a:pathLst>
              <a:path h="8262006" w="12565788">
                <a:moveTo>
                  <a:pt x="0" y="0"/>
                </a:moveTo>
                <a:lnTo>
                  <a:pt x="12565788" y="0"/>
                </a:lnTo>
                <a:lnTo>
                  <a:pt x="12565788" y="8262005"/>
                </a:lnTo>
                <a:lnTo>
                  <a:pt x="0" y="82620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17051" y="90487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de Inicio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0085" y="1788340"/>
            <a:ext cx="12727768" cy="8416237"/>
          </a:xfrm>
          <a:custGeom>
            <a:avLst/>
            <a:gdLst/>
            <a:ahLst/>
            <a:cxnLst/>
            <a:rect r="r" b="b" t="t" l="l"/>
            <a:pathLst>
              <a:path h="8416237" w="12727768">
                <a:moveTo>
                  <a:pt x="0" y="0"/>
                </a:moveTo>
                <a:lnTo>
                  <a:pt x="12727768" y="0"/>
                </a:lnTo>
                <a:lnTo>
                  <a:pt x="12727768" y="8416237"/>
                </a:lnTo>
                <a:lnTo>
                  <a:pt x="0" y="84162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17051" y="90487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de Inicio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712023" y="134345"/>
            <a:ext cx="2118853" cy="2299976"/>
          </a:xfrm>
          <a:custGeom>
            <a:avLst/>
            <a:gdLst/>
            <a:ahLst/>
            <a:cxnLst/>
            <a:rect r="r" b="b" t="t" l="l"/>
            <a:pathLst>
              <a:path h="2299976" w="2118853">
                <a:moveTo>
                  <a:pt x="2118853" y="0"/>
                </a:moveTo>
                <a:lnTo>
                  <a:pt x="0" y="0"/>
                </a:lnTo>
                <a:lnTo>
                  <a:pt x="0" y="2299976"/>
                </a:lnTo>
                <a:lnTo>
                  <a:pt x="2118853" y="2299976"/>
                </a:lnTo>
                <a:lnTo>
                  <a:pt x="2118853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93668" y="7691860"/>
            <a:ext cx="2212357" cy="2595140"/>
          </a:xfrm>
          <a:custGeom>
            <a:avLst/>
            <a:gdLst/>
            <a:ahLst/>
            <a:cxnLst/>
            <a:rect r="r" b="b" t="t" l="l"/>
            <a:pathLst>
              <a:path h="2595140" w="2212357">
                <a:moveTo>
                  <a:pt x="0" y="0"/>
                </a:moveTo>
                <a:lnTo>
                  <a:pt x="2212357" y="0"/>
                </a:lnTo>
                <a:lnTo>
                  <a:pt x="2212357" y="2595140"/>
                </a:lnTo>
                <a:lnTo>
                  <a:pt x="0" y="259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46271" y="3653284"/>
            <a:ext cx="13047396" cy="467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442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442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ada grupo comparte una conclusión.</a:t>
            </a:r>
          </a:p>
          <a:p>
            <a:pPr algn="l">
              <a:lnSpc>
                <a:spcPts val="6201"/>
              </a:lnSpc>
            </a:pPr>
            <a:r>
              <a:rPr lang="en-US" sz="4429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Cierre : El docente rescata la importancia de reconocer conductas saludables y señales de riesgo antes de que se conviertan en formas de violencia.</a:t>
            </a:r>
          </a:p>
          <a:p>
            <a:pPr algn="l">
              <a:lnSpc>
                <a:spcPts val="6201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81187" y="2004151"/>
            <a:ext cx="9238633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Paso 3: Socialización (3 min)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332697" y="36289"/>
            <a:ext cx="4569128" cy="398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Objetivo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Des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arroll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 habilidades para la toma de decisiones responsables frente a situaciones relacionadas con relaciones afectivas.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64928" y="2785209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"La Decisión asertiva</a:t>
            </a: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"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03555" y="1821652"/>
            <a:ext cx="12193432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Actividad Intermedia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866" y="4265014"/>
            <a:ext cx="4569128" cy="398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Materi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ales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royector o diapositiva con casos.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Hoj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 de respuestas por grupo (opcional).</a:t>
            </a:r>
          </a:p>
          <a:p>
            <a:pPr algn="l" marL="617129" indent="-308565" lvl="1">
              <a:lnSpc>
                <a:spcPts val="4001"/>
              </a:lnSpc>
              <a:buFont typeface="Arial"/>
              <a:buChar char="•"/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Piz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arra.</a:t>
            </a:r>
          </a:p>
          <a:p>
            <a:pPr algn="l">
              <a:lnSpc>
                <a:spcPts val="4001"/>
              </a:lnSpc>
            </a:pP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5911800" y="4258135"/>
            <a:ext cx="7420897" cy="4486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Organiz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ación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Grupos d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 3 estudiantes.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Desarrollo paso a paso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Paso 1: Presentación del desafío (2 min)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El docente explica: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"C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ada grupo analizará una situación problemática y deberá encontrar la mejor solución posible."</a:t>
            </a:r>
          </a:p>
          <a:p>
            <a:pPr algn="l">
              <a:lnSpc>
                <a:spcPts val="4001"/>
              </a:lnSpc>
            </a:pP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17261" y="7130714"/>
            <a:ext cx="3284078" cy="3852291"/>
          </a:xfrm>
          <a:custGeom>
            <a:avLst/>
            <a:gdLst/>
            <a:ahLst/>
            <a:cxnLst/>
            <a:rect r="r" b="b" t="t" l="l"/>
            <a:pathLst>
              <a:path h="3852291" w="3284078">
                <a:moveTo>
                  <a:pt x="0" y="0"/>
                </a:moveTo>
                <a:lnTo>
                  <a:pt x="3284078" y="0"/>
                </a:lnTo>
                <a:lnTo>
                  <a:pt x="3284078" y="3852291"/>
                </a:lnTo>
                <a:lnTo>
                  <a:pt x="0" y="385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5866" y="4008562"/>
            <a:ext cx="3777813" cy="4486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Situación A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"Un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 estudiante siente que debe responder inmediatamente todos los mensajes de su pareja para evitar discusiones."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5866" y="8751411"/>
            <a:ext cx="2565788" cy="1545887"/>
          </a:xfrm>
          <a:custGeom>
            <a:avLst/>
            <a:gdLst/>
            <a:ahLst/>
            <a:cxnLst/>
            <a:rect r="r" b="b" t="t" l="l"/>
            <a:pathLst>
              <a:path h="1545887" w="2565788">
                <a:moveTo>
                  <a:pt x="0" y="0"/>
                </a:moveTo>
                <a:lnTo>
                  <a:pt x="2565788" y="0"/>
                </a:lnTo>
                <a:lnTo>
                  <a:pt x="2565788" y="1545887"/>
                </a:lnTo>
                <a:lnTo>
                  <a:pt x="0" y="154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98760" y="1504139"/>
            <a:ext cx="16576099" cy="181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Paso 2: Análisis grupal (5 min) Cada grupo recibe una situación diferente.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11800" y="4008562"/>
            <a:ext cx="4569128" cy="2988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Situación B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"Un estudiante dej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 de pa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rticipar en actividades con sus amistades porque su pareja se molesta."</a:t>
            </a:r>
          </a:p>
          <a:p>
            <a:pPr algn="l">
              <a:lnSpc>
                <a:spcPts val="4001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2928074" y="4008562"/>
            <a:ext cx="4154187" cy="3488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Situ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ación</a:t>
            </a: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 C</a:t>
            </a:r>
          </a:p>
          <a:p>
            <a:pPr algn="l">
              <a:lnSpc>
                <a:spcPts val="4001"/>
              </a:lnSpc>
            </a:pPr>
            <a:r>
              <a:rPr lang="en-US" sz="2858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"Una persona comparte una fotografía privada de su pareja sin pedir autorización."</a:t>
            </a:r>
          </a:p>
          <a:p>
            <a:pPr algn="l">
              <a:lnSpc>
                <a:spcPts val="4001"/>
              </a:lnSpc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06215" y="807291"/>
            <a:ext cx="4858316" cy="9479709"/>
          </a:xfrm>
          <a:custGeom>
            <a:avLst/>
            <a:gdLst/>
            <a:ahLst/>
            <a:cxnLst/>
            <a:rect r="r" b="b" t="t" l="l"/>
            <a:pathLst>
              <a:path h="9479709" w="4858316">
                <a:moveTo>
                  <a:pt x="0" y="0"/>
                </a:moveTo>
                <a:lnTo>
                  <a:pt x="4858316" y="0"/>
                </a:lnTo>
                <a:lnTo>
                  <a:pt x="4858316" y="9479709"/>
                </a:lnTo>
                <a:lnTo>
                  <a:pt x="0" y="94797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198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60533" y="-12382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itermedia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11800" y="631703"/>
            <a:ext cx="4839717" cy="9655297"/>
          </a:xfrm>
          <a:custGeom>
            <a:avLst/>
            <a:gdLst/>
            <a:ahLst/>
            <a:cxnLst/>
            <a:rect r="r" b="b" t="t" l="l"/>
            <a:pathLst>
              <a:path h="9655297" w="4839717">
                <a:moveTo>
                  <a:pt x="0" y="0"/>
                </a:moveTo>
                <a:lnTo>
                  <a:pt x="4839717" y="0"/>
                </a:lnTo>
                <a:lnTo>
                  <a:pt x="4839717" y="9655297"/>
                </a:lnTo>
                <a:lnTo>
                  <a:pt x="0" y="96552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60533" y="-12382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itermedia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34438" y="-1101793"/>
            <a:ext cx="2955611" cy="3466993"/>
          </a:xfrm>
          <a:custGeom>
            <a:avLst/>
            <a:gdLst/>
            <a:ahLst/>
            <a:cxnLst/>
            <a:rect r="r" b="b" t="t" l="l"/>
            <a:pathLst>
              <a:path h="3466993" w="2955611">
                <a:moveTo>
                  <a:pt x="0" y="0"/>
                </a:moveTo>
                <a:lnTo>
                  <a:pt x="2955611" y="0"/>
                </a:lnTo>
                <a:lnTo>
                  <a:pt x="2955611" y="3466993"/>
                </a:lnTo>
                <a:lnTo>
                  <a:pt x="0" y="3466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60533" y="807291"/>
            <a:ext cx="4692456" cy="9479709"/>
          </a:xfrm>
          <a:custGeom>
            <a:avLst/>
            <a:gdLst/>
            <a:ahLst/>
            <a:cxnLst/>
            <a:rect r="r" b="b" t="t" l="l"/>
            <a:pathLst>
              <a:path h="9479709" w="4692456">
                <a:moveTo>
                  <a:pt x="0" y="0"/>
                </a:moveTo>
                <a:lnTo>
                  <a:pt x="4692456" y="0"/>
                </a:lnTo>
                <a:lnTo>
                  <a:pt x="4692456" y="9479709"/>
                </a:lnTo>
                <a:lnTo>
                  <a:pt x="0" y="94797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60533" y="-123825"/>
            <a:ext cx="660171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Actividad itermedia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645701">
            <a:off x="-695364" y="-2342286"/>
            <a:ext cx="5803095" cy="6299153"/>
          </a:xfrm>
          <a:custGeom>
            <a:avLst/>
            <a:gdLst/>
            <a:ahLst/>
            <a:cxnLst/>
            <a:rect r="r" b="b" t="t" l="l"/>
            <a:pathLst>
              <a:path h="6299153" w="5803095">
                <a:moveTo>
                  <a:pt x="5803095" y="0"/>
                </a:moveTo>
                <a:lnTo>
                  <a:pt x="0" y="0"/>
                </a:lnTo>
                <a:lnTo>
                  <a:pt x="0" y="6299154"/>
                </a:lnTo>
                <a:lnTo>
                  <a:pt x="5803095" y="6299154"/>
                </a:lnTo>
                <a:lnTo>
                  <a:pt x="5803095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93668" y="7691860"/>
            <a:ext cx="2212357" cy="2595140"/>
          </a:xfrm>
          <a:custGeom>
            <a:avLst/>
            <a:gdLst/>
            <a:ahLst/>
            <a:cxnLst/>
            <a:rect r="r" b="b" t="t" l="l"/>
            <a:pathLst>
              <a:path h="2595140" w="2212357">
                <a:moveTo>
                  <a:pt x="0" y="0"/>
                </a:moveTo>
                <a:lnTo>
                  <a:pt x="2212357" y="0"/>
                </a:lnTo>
                <a:lnTo>
                  <a:pt x="2212357" y="2595140"/>
                </a:lnTo>
                <a:lnTo>
                  <a:pt x="0" y="259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73973" y="2293845"/>
            <a:ext cx="12235891" cy="5825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15"/>
              </a:lnSpc>
            </a:pPr>
            <a:r>
              <a:rPr lang="en-US" sz="415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</a:t>
            </a:r>
            <a:r>
              <a:rPr lang="en-US" sz="415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ada grupo expone la solución que considera más adecuada.</a:t>
            </a:r>
          </a:p>
          <a:p>
            <a:pPr algn="l">
              <a:lnSpc>
                <a:spcPts val="5815"/>
              </a:lnSpc>
            </a:pPr>
            <a:r>
              <a:rPr lang="en-US" sz="415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El resto del grupo puede complementar o argumentar otras alternativas.</a:t>
            </a:r>
          </a:p>
          <a:p>
            <a:pPr algn="l">
              <a:lnSpc>
                <a:spcPts val="5815"/>
              </a:lnSpc>
            </a:pPr>
            <a:r>
              <a:rPr lang="en-US" sz="415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Cierre: El docente destaca que las relaciones saludables se construyen mediante respeto, comunicación, confianza y libertad.</a:t>
            </a:r>
          </a:p>
          <a:p>
            <a:pPr algn="l">
              <a:lnSpc>
                <a:spcPts val="5815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495710" y="1172256"/>
            <a:ext cx="15366252" cy="1005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Doublebass"/>
                <a:ea typeface="Doublebass"/>
                <a:cs typeface="Doublebass"/>
                <a:sym typeface="Doublebass"/>
              </a:rPr>
              <a:t>Paso 3: Debate breve (3 min)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95114" y="-162969"/>
            <a:ext cx="2763989" cy="3003100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5C7357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4659028" y="241849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8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8" y="3304816"/>
                </a:lnTo>
                <a:lnTo>
                  <a:pt x="3234588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348526" y="633095"/>
            <a:ext cx="8577695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Est</a:t>
            </a: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rategias Metodológicas Utilizadas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461" y="7536951"/>
            <a:ext cx="17534778" cy="2750049"/>
            <a:chOff x="0" y="0"/>
            <a:chExt cx="3603881" cy="5652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03881" cy="565211"/>
            </a:xfrm>
            <a:custGeom>
              <a:avLst/>
              <a:gdLst/>
              <a:ahLst/>
              <a:cxnLst/>
              <a:rect r="r" b="b" t="t" l="l"/>
              <a:pathLst>
                <a:path h="565211" w="3603881">
                  <a:moveTo>
                    <a:pt x="3400681" y="0"/>
                  </a:moveTo>
                  <a:lnTo>
                    <a:pt x="0" y="0"/>
                  </a:lnTo>
                  <a:lnTo>
                    <a:pt x="0" y="565211"/>
                  </a:lnTo>
                  <a:lnTo>
                    <a:pt x="3400681" y="565211"/>
                  </a:lnTo>
                  <a:lnTo>
                    <a:pt x="3603881" y="282605"/>
                  </a:lnTo>
                  <a:lnTo>
                    <a:pt x="3400681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489581" cy="603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10800000">
            <a:off x="0" y="4401353"/>
            <a:ext cx="17283741" cy="2981998"/>
            <a:chOff x="0" y="0"/>
            <a:chExt cx="2853587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53587" cy="492335"/>
            </a:xfrm>
            <a:custGeom>
              <a:avLst/>
              <a:gdLst/>
              <a:ahLst/>
              <a:cxnLst/>
              <a:rect r="r" b="b" t="t" l="l"/>
              <a:pathLst>
                <a:path h="492335" w="2853587">
                  <a:moveTo>
                    <a:pt x="2650387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2650387" y="492335"/>
                  </a:lnTo>
                  <a:lnTo>
                    <a:pt x="2853587" y="246168"/>
                  </a:lnTo>
                  <a:lnTo>
                    <a:pt x="2650387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739287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875209" y="4478740"/>
            <a:ext cx="6456726" cy="618096"/>
            <a:chOff x="0" y="0"/>
            <a:chExt cx="4245314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45314" cy="406400"/>
            </a:xfrm>
            <a:custGeom>
              <a:avLst/>
              <a:gdLst/>
              <a:ahLst/>
              <a:cxnLst/>
              <a:rect r="r" b="b" t="t" l="l"/>
              <a:pathLst>
                <a:path h="406400" w="4245314">
                  <a:moveTo>
                    <a:pt x="0" y="0"/>
                  </a:moveTo>
                  <a:lnTo>
                    <a:pt x="4042114" y="0"/>
                  </a:lnTo>
                  <a:lnTo>
                    <a:pt x="4245314" y="203200"/>
                  </a:lnTo>
                  <a:lnTo>
                    <a:pt x="4042114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77800" y="-38100"/>
              <a:ext cx="399131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6210517" y="7536951"/>
            <a:ext cx="5300189" cy="618096"/>
            <a:chOff x="0" y="0"/>
            <a:chExt cx="3484888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484888" cy="406400"/>
            </a:xfrm>
            <a:custGeom>
              <a:avLst/>
              <a:gdLst/>
              <a:ahLst/>
              <a:cxnLst/>
              <a:rect r="r" b="b" t="t" l="l"/>
              <a:pathLst>
                <a:path h="406400" w="3484888">
                  <a:moveTo>
                    <a:pt x="0" y="0"/>
                  </a:moveTo>
                  <a:lnTo>
                    <a:pt x="3281688" y="0"/>
                  </a:lnTo>
                  <a:lnTo>
                    <a:pt x="3484888" y="203200"/>
                  </a:lnTo>
                  <a:lnTo>
                    <a:pt x="3281688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3230888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268609" y="4881893"/>
            <a:ext cx="16441368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Pe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rmite analizar situaciones cercanas a la realidad para identificar problemas, comprender diferentes perspectivas y proponer soluciones.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Aplicación:  Los estudiantes examinan casos relacionados con relaciones afectivas sanas y violentas para reconocer señales de alerta y factores protectores.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54355" y="8135997"/>
            <a:ext cx="16612512" cy="203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78"/>
              </a:lnSpc>
            </a:pP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Favorece la c</a:t>
            </a: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onstrucción conjunta del conocimiento mediante la interacción, el diálogo y la participación activa entre compañeros.</a:t>
            </a:r>
          </a:p>
          <a:p>
            <a:pPr algn="just">
              <a:lnSpc>
                <a:spcPts val="4078"/>
              </a:lnSpc>
            </a:pP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Aplicación:Los estudiantes trabajan en grupos de tres personas, comparten opiniones y construyen respuestas de manera consensuada.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188372" y="4496603"/>
            <a:ext cx="5830401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APRENDIZAJE BASADO EN CASOS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002321" y="7562896"/>
            <a:ext cx="5716581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Aprendizaje Colaborativo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615287" y="1775727"/>
            <a:ext cx="11748011" cy="224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Las ac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tividades propuestas promueven la participación activa del estudiantado mediante el análisis de situaciones reales, el trabajo colaborativo y la reflexión crítica sobre las relaciones afectivas.</a:t>
            </a:r>
          </a:p>
        </p:txBody>
      </p:sp>
      <p:sp>
        <p:nvSpPr>
          <p:cNvPr name="Freeform 24" id="24"/>
          <p:cNvSpPr/>
          <p:nvPr/>
        </p:nvSpPr>
        <p:spPr>
          <a:xfrm flipH="true" flipV="false" rot="6961819">
            <a:off x="16138672" y="2489127"/>
            <a:ext cx="2241256" cy="2289917"/>
          </a:xfrm>
          <a:custGeom>
            <a:avLst/>
            <a:gdLst/>
            <a:ahLst/>
            <a:cxnLst/>
            <a:rect r="r" b="b" t="t" l="l"/>
            <a:pathLst>
              <a:path h="2289917" w="2241256">
                <a:moveTo>
                  <a:pt x="2241256" y="0"/>
                </a:moveTo>
                <a:lnTo>
                  <a:pt x="0" y="0"/>
                </a:lnTo>
                <a:lnTo>
                  <a:pt x="0" y="2289916"/>
                </a:lnTo>
                <a:lnTo>
                  <a:pt x="2241256" y="2289916"/>
                </a:lnTo>
                <a:lnTo>
                  <a:pt x="2241256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95114" y="-162969"/>
            <a:ext cx="2763989" cy="3003100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5C7357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5406457" y="107288"/>
            <a:ext cx="2410255" cy="2462585"/>
          </a:xfrm>
          <a:custGeom>
            <a:avLst/>
            <a:gdLst/>
            <a:ahLst/>
            <a:cxnLst/>
            <a:rect r="r" b="b" t="t" l="l"/>
            <a:pathLst>
              <a:path h="2462585" w="2410255">
                <a:moveTo>
                  <a:pt x="2410255" y="0"/>
                </a:moveTo>
                <a:lnTo>
                  <a:pt x="0" y="0"/>
                </a:lnTo>
                <a:lnTo>
                  <a:pt x="0" y="2462585"/>
                </a:lnTo>
                <a:lnTo>
                  <a:pt x="2410255" y="2462585"/>
                </a:lnTo>
                <a:lnTo>
                  <a:pt x="2410255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02900" y="1360695"/>
            <a:ext cx="8577695" cy="70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Est</a:t>
            </a:r>
            <a:r>
              <a:rPr lang="en-US" sz="40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rategias Metodológicas Utilizadas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21060" y="6867376"/>
            <a:ext cx="17534778" cy="2750049"/>
            <a:chOff x="0" y="0"/>
            <a:chExt cx="3603881" cy="5652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03881" cy="565211"/>
            </a:xfrm>
            <a:custGeom>
              <a:avLst/>
              <a:gdLst/>
              <a:ahLst/>
              <a:cxnLst/>
              <a:rect r="r" b="b" t="t" l="l"/>
              <a:pathLst>
                <a:path h="565211" w="3603881">
                  <a:moveTo>
                    <a:pt x="3400681" y="0"/>
                  </a:moveTo>
                  <a:lnTo>
                    <a:pt x="0" y="0"/>
                  </a:lnTo>
                  <a:lnTo>
                    <a:pt x="0" y="565211"/>
                  </a:lnTo>
                  <a:lnTo>
                    <a:pt x="3400681" y="565211"/>
                  </a:lnTo>
                  <a:lnTo>
                    <a:pt x="3603881" y="282605"/>
                  </a:lnTo>
                  <a:lnTo>
                    <a:pt x="3400681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489581" cy="603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10800000">
            <a:off x="345862" y="2750086"/>
            <a:ext cx="17283741" cy="2981998"/>
            <a:chOff x="0" y="0"/>
            <a:chExt cx="2853587" cy="4923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53587" cy="492335"/>
            </a:xfrm>
            <a:custGeom>
              <a:avLst/>
              <a:gdLst/>
              <a:ahLst/>
              <a:cxnLst/>
              <a:rect r="r" b="b" t="t" l="l"/>
              <a:pathLst>
                <a:path h="492335" w="2853587">
                  <a:moveTo>
                    <a:pt x="2650387" y="0"/>
                  </a:moveTo>
                  <a:lnTo>
                    <a:pt x="0" y="0"/>
                  </a:lnTo>
                  <a:lnTo>
                    <a:pt x="0" y="492335"/>
                  </a:lnTo>
                  <a:lnTo>
                    <a:pt x="2650387" y="492335"/>
                  </a:lnTo>
                  <a:lnTo>
                    <a:pt x="2853587" y="246168"/>
                  </a:lnTo>
                  <a:lnTo>
                    <a:pt x="2650387" y="0"/>
                  </a:lnTo>
                  <a:close/>
                </a:path>
              </a:pathLst>
            </a:custGeom>
            <a:solidFill>
              <a:srgbClr val="C5DE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739287" cy="530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221071" y="2827473"/>
            <a:ext cx="6456726" cy="618096"/>
            <a:chOff x="0" y="0"/>
            <a:chExt cx="4245314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45314" cy="406400"/>
            </a:xfrm>
            <a:custGeom>
              <a:avLst/>
              <a:gdLst/>
              <a:ahLst/>
              <a:cxnLst/>
              <a:rect r="r" b="b" t="t" l="l"/>
              <a:pathLst>
                <a:path h="406400" w="4245314">
                  <a:moveTo>
                    <a:pt x="0" y="0"/>
                  </a:moveTo>
                  <a:lnTo>
                    <a:pt x="4042114" y="0"/>
                  </a:lnTo>
                  <a:lnTo>
                    <a:pt x="4245314" y="203200"/>
                  </a:lnTo>
                  <a:lnTo>
                    <a:pt x="4042114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77800" y="-38100"/>
              <a:ext cx="399131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6298116" y="6867376"/>
            <a:ext cx="5300189" cy="618096"/>
            <a:chOff x="0" y="0"/>
            <a:chExt cx="3484888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484888" cy="406400"/>
            </a:xfrm>
            <a:custGeom>
              <a:avLst/>
              <a:gdLst/>
              <a:ahLst/>
              <a:cxnLst/>
              <a:rect r="r" b="b" t="t" l="l"/>
              <a:pathLst>
                <a:path h="406400" w="3484888">
                  <a:moveTo>
                    <a:pt x="0" y="0"/>
                  </a:moveTo>
                  <a:lnTo>
                    <a:pt x="3281688" y="0"/>
                  </a:lnTo>
                  <a:lnTo>
                    <a:pt x="3484888" y="203200"/>
                  </a:lnTo>
                  <a:lnTo>
                    <a:pt x="3281688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B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38100"/>
              <a:ext cx="3230888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614471" y="3230626"/>
            <a:ext cx="16441368" cy="280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P</a:t>
            </a: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romueve el análisis, la reflexión y la valoración de distintas situaciones antes de emitir juicios o tomar decisiones.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Aplicación: Los estudiantes cuestionan mitos, identifican conductas de riesgo y justifican sus argumentos utilizando criterios fundamentados</a:t>
            </a:r>
          </a:p>
          <a:p>
            <a:pPr algn="l">
              <a:lnSpc>
                <a:spcPts val="448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641954" y="7466423"/>
            <a:ext cx="16612512" cy="203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78"/>
              </a:lnSpc>
            </a:pP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Desarrolla la capa</a:t>
            </a: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cidad para identificar situaciones conflictivas, analizar alternativas y seleccionar soluciones responsables.</a:t>
            </a:r>
          </a:p>
          <a:p>
            <a:pPr algn="just">
              <a:lnSpc>
                <a:spcPts val="4078"/>
              </a:lnSpc>
            </a:pPr>
            <a:r>
              <a:rPr lang="en-US" sz="2913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Aplicación: Los grupos proponen acciones y estrategias para afrontar situaciones relacionadas con control, violencia o conflictos en las relaciones afectivas.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534234" y="2845336"/>
            <a:ext cx="5830401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 PENSAMIENTO CRÍTICO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089920" y="6893322"/>
            <a:ext cx="5716581" cy="41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3399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Resolución de Problemas</a:t>
            </a:r>
          </a:p>
        </p:txBody>
      </p:sp>
      <p:sp>
        <p:nvSpPr>
          <p:cNvPr name="Freeform 23" id="23"/>
          <p:cNvSpPr/>
          <p:nvPr/>
        </p:nvSpPr>
        <p:spPr>
          <a:xfrm flipH="true" flipV="false" rot="6961819">
            <a:off x="3195161" y="249445"/>
            <a:ext cx="1533985" cy="1567290"/>
          </a:xfrm>
          <a:custGeom>
            <a:avLst/>
            <a:gdLst/>
            <a:ahLst/>
            <a:cxnLst/>
            <a:rect r="r" b="b" t="t" l="l"/>
            <a:pathLst>
              <a:path h="1567290" w="1533985">
                <a:moveTo>
                  <a:pt x="1533985" y="0"/>
                </a:moveTo>
                <a:lnTo>
                  <a:pt x="0" y="0"/>
                </a:lnTo>
                <a:lnTo>
                  <a:pt x="0" y="1567291"/>
                </a:lnTo>
                <a:lnTo>
                  <a:pt x="1533985" y="1567291"/>
                </a:lnTo>
                <a:lnTo>
                  <a:pt x="1533985" y="0"/>
                </a:lnTo>
                <a:close/>
              </a:path>
            </a:pathLst>
          </a:custGeom>
          <a:blipFill>
            <a:blip r:embed="rId6">
              <a:alphaModFix amt="5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3966428">
            <a:off x="386360" y="69005"/>
            <a:ext cx="2856081" cy="3103158"/>
            <a:chOff x="0" y="0"/>
            <a:chExt cx="1887008" cy="2050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7008" cy="2050250"/>
            </a:xfrm>
            <a:custGeom>
              <a:avLst/>
              <a:gdLst/>
              <a:ahLst/>
              <a:cxnLst/>
              <a:rect r="r" b="b" t="t" l="l"/>
              <a:pathLst>
                <a:path h="2050250" w="1887008">
                  <a:moveTo>
                    <a:pt x="1887008" y="0"/>
                  </a:moveTo>
                  <a:cubicBezTo>
                    <a:pt x="1887008" y="0"/>
                    <a:pt x="943503" y="0"/>
                    <a:pt x="943503" y="0"/>
                  </a:cubicBezTo>
                  <a:cubicBezTo>
                    <a:pt x="423922" y="0"/>
                    <a:pt x="2537" y="420016"/>
                    <a:pt x="113" y="939027"/>
                  </a:cubicBezTo>
                  <a:lnTo>
                    <a:pt x="0" y="939027"/>
                  </a:lnTo>
                  <a:lnTo>
                    <a:pt x="0" y="943502"/>
                  </a:lnTo>
                  <a:lnTo>
                    <a:pt x="0" y="2050250"/>
                  </a:lnTo>
                  <a:lnTo>
                    <a:pt x="1331397" y="2050250"/>
                  </a:lnTo>
                  <a:cubicBezTo>
                    <a:pt x="1636983" y="2050250"/>
                    <a:pt x="1887008" y="1800225"/>
                    <a:pt x="1887008" y="1494639"/>
                  </a:cubicBezTo>
                  <a:cubicBezTo>
                    <a:pt x="1887008" y="1189051"/>
                    <a:pt x="1636983" y="939027"/>
                    <a:pt x="1331397" y="939027"/>
                  </a:cubicBezTo>
                  <a:lnTo>
                    <a:pt x="1034785" y="939027"/>
                  </a:lnTo>
                  <a:cubicBezTo>
                    <a:pt x="1513022" y="893101"/>
                    <a:pt x="1887008" y="490278"/>
                    <a:pt x="1887008" y="0"/>
                  </a:cubicBezTo>
                  <a:close/>
                </a:path>
              </a:pathLst>
            </a:custGeom>
            <a:solidFill>
              <a:srgbClr val="BCA3CA">
                <a:alpha val="49804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true" flipV="false" rot="-563716">
            <a:off x="16018466" y="-71664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9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9" y="3304816"/>
                </a:lnTo>
                <a:lnTo>
                  <a:pt x="3234589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7109" y="1754505"/>
            <a:ext cx="2035862" cy="1558360"/>
          </a:xfrm>
          <a:custGeom>
            <a:avLst/>
            <a:gdLst/>
            <a:ahLst/>
            <a:cxnLst/>
            <a:rect r="r" b="b" t="t" l="l"/>
            <a:pathLst>
              <a:path h="1558360" w="2035862">
                <a:moveTo>
                  <a:pt x="0" y="0"/>
                </a:moveTo>
                <a:lnTo>
                  <a:pt x="2035862" y="0"/>
                </a:lnTo>
                <a:lnTo>
                  <a:pt x="2035862" y="1558360"/>
                </a:lnTo>
                <a:lnTo>
                  <a:pt x="0" y="155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576202" y="693648"/>
            <a:ext cx="7663860" cy="887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2489A6"/>
                </a:solidFill>
                <a:latin typeface="Doublebass"/>
                <a:ea typeface="Doublebass"/>
                <a:cs typeface="Doublebass"/>
                <a:sym typeface="Doublebass"/>
              </a:rPr>
              <a:t>Referencias Bibliograficas 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7783598">
            <a:off x="-588594" y="8158968"/>
            <a:ext cx="3234589" cy="3304816"/>
          </a:xfrm>
          <a:custGeom>
            <a:avLst/>
            <a:gdLst/>
            <a:ahLst/>
            <a:cxnLst/>
            <a:rect r="r" b="b" t="t" l="l"/>
            <a:pathLst>
              <a:path h="3304816" w="3234589">
                <a:moveTo>
                  <a:pt x="3234588" y="0"/>
                </a:moveTo>
                <a:lnTo>
                  <a:pt x="0" y="0"/>
                </a:lnTo>
                <a:lnTo>
                  <a:pt x="0" y="3304816"/>
                </a:lnTo>
                <a:lnTo>
                  <a:pt x="3234588" y="3304816"/>
                </a:lnTo>
                <a:lnTo>
                  <a:pt x="3234588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4501" y="3417851"/>
            <a:ext cx="17855862" cy="4065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9"/>
              </a:lnSpc>
              <a:spcBef>
                <a:spcPct val="0"/>
              </a:spcBef>
            </a:pPr>
            <a:r>
              <a:rPr lang="en-US" sz="2592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Referencias:</a:t>
            </a:r>
          </a:p>
          <a:p>
            <a:pPr algn="ctr">
              <a:lnSpc>
                <a:spcPts val="3629"/>
              </a:lnSpc>
              <a:spcBef>
                <a:spcPct val="0"/>
              </a:spcBef>
            </a:pPr>
            <a:r>
              <a:rPr lang="en-US" sz="2592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Instituto Nacional de las Mujeres &amp; Fondo de Población de las Naciones Unidas. (2021). Caja de Herramientas para la prevención del embarazo en la adolescencia y la violencia contra las mujeres. San José: INAMU.</a:t>
            </a:r>
          </a:p>
          <a:p>
            <a:pPr algn="ctr">
              <a:lnSpc>
                <a:spcPts val="3629"/>
              </a:lnSpc>
              <a:spcBef>
                <a:spcPct val="0"/>
              </a:spcBef>
            </a:pPr>
            <a:r>
              <a:rPr lang="en-US" sz="2592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Ministerio de Educación Pública de Costa Rica. (2016). Protocolo de actuación en situaciones de violencia física, psicológica, sexual, acoso y hostigamiento sexual. San José: MEP.</a:t>
            </a:r>
          </a:p>
          <a:p>
            <a:pPr algn="ctr">
              <a:lnSpc>
                <a:spcPts val="3629"/>
              </a:lnSpc>
              <a:spcBef>
                <a:spcPct val="0"/>
              </a:spcBef>
            </a:pPr>
            <a:r>
              <a:rPr lang="en-US" sz="2592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Ministerio de Educación Pública de Costa Rica. (2023). Programa de Estudio de Educación para la Paz y la Convivencia: Octavo Año. San José: MEP.</a:t>
            </a:r>
          </a:p>
          <a:p>
            <a:pPr algn="ctr">
              <a:lnSpc>
                <a:spcPts val="3629"/>
              </a:lnSpc>
              <a:spcBef>
                <a:spcPct val="0"/>
              </a:spcBef>
            </a:pPr>
            <a:r>
              <a:rPr lang="en-US" sz="2592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Fondo de Población de las Naciones Unidas. (2017). Relaciones impropias: cuando la edad sí importa. (2.ª ed.). San José: UNFPA.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51899" y="1668780"/>
            <a:ext cx="2184202" cy="63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2489A6"/>
                </a:solidFill>
                <a:latin typeface="Cocomat Pro"/>
                <a:ea typeface="Cocomat Pro"/>
                <a:cs typeface="Cocomat Pro"/>
                <a:sym typeface="Cocomat Pro"/>
              </a:rPr>
              <a:t> Lección 7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3420">
            <a:off x="13642786" y="435936"/>
            <a:ext cx="3830903" cy="3884312"/>
          </a:xfrm>
          <a:custGeom>
            <a:avLst/>
            <a:gdLst/>
            <a:ahLst/>
            <a:cxnLst/>
            <a:rect r="r" b="b" t="t" l="l"/>
            <a:pathLst>
              <a:path h="3884312" w="3830903">
                <a:moveTo>
                  <a:pt x="0" y="0"/>
                </a:moveTo>
                <a:lnTo>
                  <a:pt x="3830903" y="0"/>
                </a:lnTo>
                <a:lnTo>
                  <a:pt x="3830903" y="3884312"/>
                </a:lnTo>
                <a:lnTo>
                  <a:pt x="0" y="3884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315308">
            <a:off x="2459181" y="2485254"/>
            <a:ext cx="13768640" cy="4522121"/>
            <a:chOff x="0" y="0"/>
            <a:chExt cx="987446" cy="3243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87446" cy="324313"/>
            </a:xfrm>
            <a:custGeom>
              <a:avLst/>
              <a:gdLst/>
              <a:ahLst/>
              <a:cxnLst/>
              <a:rect r="r" b="b" t="t" l="l"/>
              <a:pathLst>
                <a:path h="324313" w="987446">
                  <a:moveTo>
                    <a:pt x="203200" y="324313"/>
                  </a:moveTo>
                  <a:lnTo>
                    <a:pt x="784246" y="324313"/>
                  </a:lnTo>
                  <a:lnTo>
                    <a:pt x="987446" y="0"/>
                  </a:lnTo>
                  <a:lnTo>
                    <a:pt x="0" y="0"/>
                  </a:lnTo>
                  <a:lnTo>
                    <a:pt x="203200" y="324313"/>
                  </a:lnTo>
                  <a:close/>
                </a:path>
              </a:pathLst>
            </a:custGeom>
            <a:solidFill>
              <a:srgbClr val="FFAEB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733446" cy="362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0012193">
            <a:off x="-2047755" y="6495465"/>
            <a:ext cx="6696558" cy="4888487"/>
          </a:xfrm>
          <a:custGeom>
            <a:avLst/>
            <a:gdLst/>
            <a:ahLst/>
            <a:cxnLst/>
            <a:rect r="r" b="b" t="t" l="l"/>
            <a:pathLst>
              <a:path h="4888487" w="6696558">
                <a:moveTo>
                  <a:pt x="0" y="0"/>
                </a:moveTo>
                <a:lnTo>
                  <a:pt x="6696558" y="0"/>
                </a:lnTo>
                <a:lnTo>
                  <a:pt x="6696558" y="4888487"/>
                </a:lnTo>
                <a:lnTo>
                  <a:pt x="0" y="4888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30105" y="2503877"/>
            <a:ext cx="11697123" cy="1440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26"/>
              </a:lnSpc>
            </a:pPr>
            <a:r>
              <a:rPr lang="en-US" sz="8447">
                <a:solidFill>
                  <a:srgbClr val="2489A6"/>
                </a:solidFill>
                <a:latin typeface="Yesteryear"/>
                <a:ea typeface="Yesteryear"/>
                <a:cs typeface="Yesteryear"/>
                <a:sym typeface="Yesteryear"/>
              </a:rPr>
              <a:t>Cuídate</a:t>
            </a:r>
            <a:r>
              <a:rPr lang="en-US" sz="8447">
                <a:solidFill>
                  <a:srgbClr val="2489A6"/>
                </a:solidFill>
                <a:latin typeface="Yesteryear"/>
                <a:ea typeface="Yesteryear"/>
                <a:cs typeface="Yesteryear"/>
                <a:sym typeface="Yesteryear"/>
              </a:rPr>
              <a:t>, protégete, conócete y...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3500416">
            <a:off x="-501480" y="-1992558"/>
            <a:ext cx="3604008" cy="3912085"/>
          </a:xfrm>
          <a:custGeom>
            <a:avLst/>
            <a:gdLst/>
            <a:ahLst/>
            <a:cxnLst/>
            <a:rect r="r" b="b" t="t" l="l"/>
            <a:pathLst>
              <a:path h="3912085" w="3604008">
                <a:moveTo>
                  <a:pt x="0" y="0"/>
                </a:moveTo>
                <a:lnTo>
                  <a:pt x="3604009" y="0"/>
                </a:lnTo>
                <a:lnTo>
                  <a:pt x="3604009" y="3912085"/>
                </a:lnTo>
                <a:lnTo>
                  <a:pt x="0" y="3912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8728044">
            <a:off x="15114059" y="6914031"/>
            <a:ext cx="4723968" cy="4688538"/>
          </a:xfrm>
          <a:custGeom>
            <a:avLst/>
            <a:gdLst/>
            <a:ahLst/>
            <a:cxnLst/>
            <a:rect r="r" b="b" t="t" l="l"/>
            <a:pathLst>
              <a:path h="4688538" w="4723968">
                <a:moveTo>
                  <a:pt x="0" y="0"/>
                </a:moveTo>
                <a:lnTo>
                  <a:pt x="4723967" y="0"/>
                </a:lnTo>
                <a:lnTo>
                  <a:pt x="4723967" y="4688538"/>
                </a:lnTo>
                <a:lnTo>
                  <a:pt x="0" y="46885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951357" y="4990168"/>
            <a:ext cx="14454619" cy="1978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53"/>
              </a:lnSpc>
            </a:pPr>
            <a:r>
              <a:rPr lang="en-US" b="true" sz="15481" spc="1594">
                <a:solidFill>
                  <a:srgbClr val="C41919"/>
                </a:solidFill>
                <a:latin typeface="Doublebass Bold"/>
                <a:ea typeface="Doublebass Bold"/>
                <a:cs typeface="Doublebass Bold"/>
                <a:sym typeface="Doublebass Bold"/>
              </a:rPr>
              <a:t>¡Disfruta!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DAHMj_4AgBg</dc:identifier>
  <dcterms:modified xsi:type="dcterms:W3CDTF">2011-08-01T06:04:30Z</dcterms:modified>
  <cp:revision>1</cp:revision>
  <dc:title>Presentación salud sexo afectiva ilustrado retro rosa azul</dc:title>
</cp:coreProperties>
</file>